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58"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84"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3/4/2021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3/4/2021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3/4/2021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3/4/2021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3/4/2021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DAF32-7C07-414D-8600-C91677B87EC7}"/>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APRN Roles- A Case Study</a:t>
            </a:r>
          </a:p>
        </p:txBody>
      </p:sp>
      <p:sp>
        <p:nvSpPr>
          <p:cNvPr id="3" name="Subtitle 2">
            <a:extLst>
              <a:ext uri="{FF2B5EF4-FFF2-40B4-BE49-F238E27FC236}">
                <a16:creationId xmlns:a16="http://schemas.microsoft.com/office/drawing/2014/main" id="{9DC81FF1-79E5-4C58-B852-EDCE2F324D9A}"/>
              </a:ext>
            </a:extLst>
          </p:cNvPr>
          <p:cNvSpPr>
            <a:spLocks noGrp="1"/>
          </p:cNvSpPr>
          <p:nvPr>
            <p:ph type="subTitle" idx="1"/>
          </p:nvPr>
        </p:nvSpPr>
        <p:spPr/>
        <p:txBody>
          <a:bodyPr/>
          <a:lstStyle/>
          <a:p>
            <a:r>
              <a:rPr lang="en-US" dirty="0">
                <a:latin typeface="Times New Roman" panose="02020603050405020304" pitchFamily="18" charset="0"/>
                <a:cs typeface="Times New Roman" panose="02020603050405020304" pitchFamily="18" charset="0"/>
              </a:rPr>
              <a:t>By: Angel Hobbs</a:t>
            </a:r>
          </a:p>
        </p:txBody>
      </p:sp>
    </p:spTree>
    <p:extLst>
      <p:ext uri="{BB962C8B-B14F-4D97-AF65-F5344CB8AC3E}">
        <p14:creationId xmlns:p14="http://schemas.microsoft.com/office/powerpoint/2010/main" val="289869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 name="Rectangle 82">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5" name="Rectangle 84">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87" name="Rectangle 86">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89" name="Rectangle 88">
            <a:extLst>
              <a:ext uri="{FF2B5EF4-FFF2-40B4-BE49-F238E27FC236}">
                <a16:creationId xmlns:a16="http://schemas.microsoft.com/office/drawing/2014/main" id="{B36BEBD5-A373-4C8C-8C06-CD8007E22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91" name="Rectangle 90">
            <a:extLst>
              <a:ext uri="{FF2B5EF4-FFF2-40B4-BE49-F238E27FC236}">
                <a16:creationId xmlns:a16="http://schemas.microsoft.com/office/drawing/2014/main" id="{1A8AF9B1-7D64-4564-969F-CB2B27ED9E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Nurse Practitioners: The Heart of Our Primary Care - Family Health Clinic">
            <a:extLst>
              <a:ext uri="{FF2B5EF4-FFF2-40B4-BE49-F238E27FC236}">
                <a16:creationId xmlns:a16="http://schemas.microsoft.com/office/drawing/2014/main" id="{822C3423-9F23-4318-B41C-9066AC49DE8A}"/>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t="5713" r="9091" b="17678"/>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93" name="Group 92">
            <a:extLst>
              <a:ext uri="{FF2B5EF4-FFF2-40B4-BE49-F238E27FC236}">
                <a16:creationId xmlns:a16="http://schemas.microsoft.com/office/drawing/2014/main" id="{8D854759-2D3E-4B54-A780-D84D49E80F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94" name="Rectangle 93">
              <a:extLst>
                <a:ext uri="{FF2B5EF4-FFF2-40B4-BE49-F238E27FC236}">
                  <a16:creationId xmlns:a16="http://schemas.microsoft.com/office/drawing/2014/main" id="{459856EA-FC8A-44D1-BC3D-2B8EDD0C86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95" name="Rectangle 94">
              <a:extLst>
                <a:ext uri="{FF2B5EF4-FFF2-40B4-BE49-F238E27FC236}">
                  <a16:creationId xmlns:a16="http://schemas.microsoft.com/office/drawing/2014/main" id="{C1038B56-933B-44DD-AF10-63436FCCFB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4" name="Content Placeholder 3">
            <a:extLst>
              <a:ext uri="{FF2B5EF4-FFF2-40B4-BE49-F238E27FC236}">
                <a16:creationId xmlns:a16="http://schemas.microsoft.com/office/drawing/2014/main" id="{5C18A2D3-718C-4B2D-B3E3-4F30DCB2532B}"/>
              </a:ext>
            </a:extLst>
          </p:cNvPr>
          <p:cNvSpPr>
            <a:spLocks noGrp="1"/>
          </p:cNvSpPr>
          <p:nvPr>
            <p:ph sz="half" idx="2"/>
          </p:nvPr>
        </p:nvSpPr>
        <p:spPr>
          <a:xfrm>
            <a:off x="581193" y="1006957"/>
            <a:ext cx="3415074" cy="4995910"/>
          </a:xfrm>
        </p:spPr>
        <p:txBody>
          <a:bodyPr vert="horz" lIns="91440" tIns="45720" rIns="91440" bIns="45720" rtlCol="0" anchor="ctr">
            <a:normAutofit/>
          </a:bodyPr>
          <a:lstStyle/>
          <a:p>
            <a:r>
              <a:rPr lang="en-US" sz="2000" dirty="0">
                <a:solidFill>
                  <a:srgbClr val="FFFFFF"/>
                </a:solidFill>
                <a:latin typeface="Times New Roman" panose="02020603050405020304" pitchFamily="18" charset="0"/>
                <a:cs typeface="Times New Roman" panose="02020603050405020304" pitchFamily="18" charset="0"/>
              </a:rPr>
              <a:t>Maria is an FNP in a small, rural, privately owned health care office. She sees a variety of patients, including Pediatrics. During a normal work week, she sees many patients who are coming in for ER follow-ups from surrounding hospitals. Many times, Maria’s patients have to wait in the exam room while she waits on the nurse to call the ER and get records.  </a:t>
            </a:r>
          </a:p>
        </p:txBody>
      </p:sp>
    </p:spTree>
    <p:extLst>
      <p:ext uri="{BB962C8B-B14F-4D97-AF65-F5344CB8AC3E}">
        <p14:creationId xmlns:p14="http://schemas.microsoft.com/office/powerpoint/2010/main" val="1223995853"/>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7" name="Rectangle 136">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9" name="Rectangle 138">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41" name="Rectangle 140">
            <a:extLst>
              <a:ext uri="{FF2B5EF4-FFF2-40B4-BE49-F238E27FC236}">
                <a16:creationId xmlns:a16="http://schemas.microsoft.com/office/drawing/2014/main" id="{B36BEBD5-A373-4C8C-8C06-CD8007E22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43" name="Rectangle 142">
            <a:extLst>
              <a:ext uri="{FF2B5EF4-FFF2-40B4-BE49-F238E27FC236}">
                <a16:creationId xmlns:a16="http://schemas.microsoft.com/office/drawing/2014/main" id="{1A8AF9B1-7D64-4564-969F-CB2B27ED9E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Family Nurse Practitioner Program U-M School of Nursing">
            <a:extLst>
              <a:ext uri="{FF2B5EF4-FFF2-40B4-BE49-F238E27FC236}">
                <a16:creationId xmlns:a16="http://schemas.microsoft.com/office/drawing/2014/main" id="{5A6B82CC-00F7-43E3-A583-5292F9387273}"/>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145" name="Group 144">
            <a:extLst>
              <a:ext uri="{FF2B5EF4-FFF2-40B4-BE49-F238E27FC236}">
                <a16:creationId xmlns:a16="http://schemas.microsoft.com/office/drawing/2014/main" id="{8D854759-2D3E-4B54-A780-D84D49E80F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146" name="Rectangle 145">
              <a:extLst>
                <a:ext uri="{FF2B5EF4-FFF2-40B4-BE49-F238E27FC236}">
                  <a16:creationId xmlns:a16="http://schemas.microsoft.com/office/drawing/2014/main" id="{459856EA-FC8A-44D1-BC3D-2B8EDD0C86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47" name="Rectangle 146">
              <a:extLst>
                <a:ext uri="{FF2B5EF4-FFF2-40B4-BE49-F238E27FC236}">
                  <a16:creationId xmlns:a16="http://schemas.microsoft.com/office/drawing/2014/main" id="{C1038B56-933B-44DD-AF10-63436FCCFB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4" name="Content Placeholder 3">
            <a:extLst>
              <a:ext uri="{FF2B5EF4-FFF2-40B4-BE49-F238E27FC236}">
                <a16:creationId xmlns:a16="http://schemas.microsoft.com/office/drawing/2014/main" id="{6C478B93-F037-49C4-AD03-3935E7FC52EC}"/>
              </a:ext>
            </a:extLst>
          </p:cNvPr>
          <p:cNvSpPr>
            <a:spLocks noGrp="1"/>
          </p:cNvSpPr>
          <p:nvPr>
            <p:ph sz="half" idx="2"/>
          </p:nvPr>
        </p:nvSpPr>
        <p:spPr>
          <a:xfrm>
            <a:off x="581193" y="1009387"/>
            <a:ext cx="3415074" cy="4993479"/>
          </a:xfrm>
        </p:spPr>
        <p:txBody>
          <a:bodyPr vert="horz" lIns="91440" tIns="45720" rIns="91440" bIns="45720" rtlCol="0" anchor="ctr">
            <a:normAutofit/>
          </a:bodyPr>
          <a:lstStyle/>
          <a:p>
            <a:r>
              <a:rPr lang="en-US" sz="2000" dirty="0">
                <a:solidFill>
                  <a:srgbClr val="FFFFFF"/>
                </a:solidFill>
                <a:latin typeface="Times New Roman" panose="02020603050405020304" pitchFamily="18" charset="0"/>
                <a:cs typeface="Times New Roman" panose="02020603050405020304" pitchFamily="18" charset="0"/>
              </a:rPr>
              <a:t>Maria discusses the situation with the office manager and contacts the local hospitals to implement access to patient records for continuum of care. The two facilities collaborate and decide to set up a log in for the nurses at Maria’s facilities to implement access to records. </a:t>
            </a:r>
          </a:p>
        </p:txBody>
      </p:sp>
    </p:spTree>
    <p:extLst>
      <p:ext uri="{BB962C8B-B14F-4D97-AF65-F5344CB8AC3E}">
        <p14:creationId xmlns:p14="http://schemas.microsoft.com/office/powerpoint/2010/main" val="263589252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93" name="Rectangle 192">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94" name="Rectangle 193">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5" name="Rectangle 194">
            <a:extLst>
              <a:ext uri="{FF2B5EF4-FFF2-40B4-BE49-F238E27FC236}">
                <a16:creationId xmlns:a16="http://schemas.microsoft.com/office/drawing/2014/main" id="{B36BEBD5-A373-4C8C-8C06-CD8007E22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6" name="Rectangle 195">
            <a:extLst>
              <a:ext uri="{FF2B5EF4-FFF2-40B4-BE49-F238E27FC236}">
                <a16:creationId xmlns:a16="http://schemas.microsoft.com/office/drawing/2014/main" id="{1A8AF9B1-7D64-4564-969F-CB2B27ED9E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4" descr="GNM PAEDIATRIC NURSING – THIRD YEAR NURSING NOTES (PDF) Solved Question and  Answer | nurseinfo">
            <a:extLst>
              <a:ext uri="{FF2B5EF4-FFF2-40B4-BE49-F238E27FC236}">
                <a16:creationId xmlns:a16="http://schemas.microsoft.com/office/drawing/2014/main" id="{BB464F99-6721-4C33-B670-D0C3F903F3FA}"/>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2829" r="6263" b="2339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197" name="Group 196">
            <a:extLst>
              <a:ext uri="{FF2B5EF4-FFF2-40B4-BE49-F238E27FC236}">
                <a16:creationId xmlns:a16="http://schemas.microsoft.com/office/drawing/2014/main" id="{8D854759-2D3E-4B54-A780-D84D49E80F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198" name="Rectangle 197">
              <a:extLst>
                <a:ext uri="{FF2B5EF4-FFF2-40B4-BE49-F238E27FC236}">
                  <a16:creationId xmlns:a16="http://schemas.microsoft.com/office/drawing/2014/main" id="{459856EA-FC8A-44D1-BC3D-2B8EDD0C86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99" name="Rectangle 198">
              <a:extLst>
                <a:ext uri="{FF2B5EF4-FFF2-40B4-BE49-F238E27FC236}">
                  <a16:creationId xmlns:a16="http://schemas.microsoft.com/office/drawing/2014/main" id="{C1038B56-933B-44DD-AF10-63436FCCFB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2062" name="Content Placeholder 3">
            <a:extLst>
              <a:ext uri="{FF2B5EF4-FFF2-40B4-BE49-F238E27FC236}">
                <a16:creationId xmlns:a16="http://schemas.microsoft.com/office/drawing/2014/main" id="{A28FAB96-443A-48B7-BF1B-A7BFAE9323E4}"/>
              </a:ext>
            </a:extLst>
          </p:cNvPr>
          <p:cNvSpPr>
            <a:spLocks noGrp="1"/>
          </p:cNvSpPr>
          <p:nvPr>
            <p:ph sz="half" idx="2"/>
          </p:nvPr>
        </p:nvSpPr>
        <p:spPr>
          <a:xfrm>
            <a:off x="581193" y="1009387"/>
            <a:ext cx="3415074" cy="4993479"/>
          </a:xfrm>
        </p:spPr>
        <p:txBody>
          <a:bodyPr vert="horz" lIns="91440" tIns="45720" rIns="91440" bIns="45720" rtlCol="0" anchor="ctr">
            <a:normAutofit/>
          </a:bodyPr>
          <a:lstStyle/>
          <a:p>
            <a:r>
              <a:rPr lang="en-US" sz="2000" dirty="0">
                <a:solidFill>
                  <a:srgbClr val="FFFFFF"/>
                </a:solidFill>
                <a:latin typeface="Times New Roman" panose="02020603050405020304" pitchFamily="18" charset="0"/>
                <a:cs typeface="Times New Roman" panose="02020603050405020304" pitchFamily="18" charset="0"/>
              </a:rPr>
              <a:t>Within a two-week period,  Maria has access to printed records from ER visits, hospital stays, and specialty visits. The patients are now being seen in a timely manner and are not  waiting for records to be faxed to their PCP. </a:t>
            </a:r>
          </a:p>
        </p:txBody>
      </p:sp>
    </p:spTree>
    <p:extLst>
      <p:ext uri="{BB962C8B-B14F-4D97-AF65-F5344CB8AC3E}">
        <p14:creationId xmlns:p14="http://schemas.microsoft.com/office/powerpoint/2010/main" val="3008769305"/>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75" name="Rectangle 74">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77" name="Rectangle 76">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78">
            <a:extLst>
              <a:ext uri="{FF2B5EF4-FFF2-40B4-BE49-F238E27FC236}">
                <a16:creationId xmlns:a16="http://schemas.microsoft.com/office/drawing/2014/main" id="{B36BEBD5-A373-4C8C-8C06-CD8007E22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81" name="Rectangle 80">
            <a:extLst>
              <a:ext uri="{FF2B5EF4-FFF2-40B4-BE49-F238E27FC236}">
                <a16:creationId xmlns:a16="http://schemas.microsoft.com/office/drawing/2014/main" id="{1A8AF9B1-7D64-4564-969F-CB2B27ED9E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0" name="Picture 4">
            <a:extLst>
              <a:ext uri="{FF2B5EF4-FFF2-40B4-BE49-F238E27FC236}">
                <a16:creationId xmlns:a16="http://schemas.microsoft.com/office/drawing/2014/main" id="{AA49D98E-DF11-4A4E-9466-A295E83005B6}"/>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3824" r="2062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83" name="Group 82">
            <a:extLst>
              <a:ext uri="{FF2B5EF4-FFF2-40B4-BE49-F238E27FC236}">
                <a16:creationId xmlns:a16="http://schemas.microsoft.com/office/drawing/2014/main" id="{8D854759-2D3E-4B54-A780-D84D49E80F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84" name="Rectangle 83">
              <a:extLst>
                <a:ext uri="{FF2B5EF4-FFF2-40B4-BE49-F238E27FC236}">
                  <a16:creationId xmlns:a16="http://schemas.microsoft.com/office/drawing/2014/main" id="{459856EA-FC8A-44D1-BC3D-2B8EDD0C86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85" name="Rectangle 84">
              <a:extLst>
                <a:ext uri="{FF2B5EF4-FFF2-40B4-BE49-F238E27FC236}">
                  <a16:creationId xmlns:a16="http://schemas.microsoft.com/office/drawing/2014/main" id="{C1038B56-933B-44DD-AF10-63436FCCFB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4" name="Content Placeholder 3">
            <a:extLst>
              <a:ext uri="{FF2B5EF4-FFF2-40B4-BE49-F238E27FC236}">
                <a16:creationId xmlns:a16="http://schemas.microsoft.com/office/drawing/2014/main" id="{BDB42702-9DE2-4852-B1D0-43F8D7DC6BF2}"/>
              </a:ext>
            </a:extLst>
          </p:cNvPr>
          <p:cNvSpPr>
            <a:spLocks noGrp="1"/>
          </p:cNvSpPr>
          <p:nvPr>
            <p:ph sz="half" idx="2"/>
          </p:nvPr>
        </p:nvSpPr>
        <p:spPr>
          <a:xfrm>
            <a:off x="581193" y="1166595"/>
            <a:ext cx="3415074" cy="4836272"/>
          </a:xfrm>
        </p:spPr>
        <p:txBody>
          <a:bodyPr vert="horz" lIns="91440" tIns="45720" rIns="91440" bIns="45720" rtlCol="0" anchor="ctr">
            <a:normAutofit/>
          </a:bodyPr>
          <a:lstStyle/>
          <a:p>
            <a:r>
              <a:rPr lang="en-US" sz="2000" dirty="0">
                <a:solidFill>
                  <a:srgbClr val="FFFFFF"/>
                </a:solidFill>
                <a:latin typeface="Times New Roman" panose="02020603050405020304" pitchFamily="18" charset="0"/>
                <a:cs typeface="Times New Roman" panose="02020603050405020304" pitchFamily="18" charset="0"/>
              </a:rPr>
              <a:t>By collaborating with her office manager and the local hospitals,  Maria’s patients are seen in a timely manner, there is detailed charting of what medication’s her patients are on and what they took in the hospital, procedures done, diagnosis's, and if there are any specialty referrals to follow-up with. </a:t>
            </a:r>
          </a:p>
        </p:txBody>
      </p:sp>
    </p:spTree>
    <p:extLst>
      <p:ext uri="{BB962C8B-B14F-4D97-AF65-F5344CB8AC3E}">
        <p14:creationId xmlns:p14="http://schemas.microsoft.com/office/powerpoint/2010/main" val="3971405835"/>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 name="Rectangle 142">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5" name="Rectangle 144">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7" name="Rectangle 146">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49" name="Rectangle 148">
            <a:extLst>
              <a:ext uri="{FF2B5EF4-FFF2-40B4-BE49-F238E27FC236}">
                <a16:creationId xmlns:a16="http://schemas.microsoft.com/office/drawing/2014/main" id="{B36BEBD5-A373-4C8C-8C06-CD8007E22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51" name="Rectangle 150">
            <a:extLst>
              <a:ext uri="{FF2B5EF4-FFF2-40B4-BE49-F238E27FC236}">
                <a16:creationId xmlns:a16="http://schemas.microsoft.com/office/drawing/2014/main" id="{1A8AF9B1-7D64-4564-969F-CB2B27ED9E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4" descr="Pediatric NP - Primary Care • University of Virginia School of Nursing">
            <a:extLst>
              <a:ext uri="{FF2B5EF4-FFF2-40B4-BE49-F238E27FC236}">
                <a16:creationId xmlns:a16="http://schemas.microsoft.com/office/drawing/2014/main" id="{C3068BF6-E5F6-4A95-B780-300AA720CC0C}"/>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t="1356" r="6033" b="19459"/>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153" name="Group 152">
            <a:extLst>
              <a:ext uri="{FF2B5EF4-FFF2-40B4-BE49-F238E27FC236}">
                <a16:creationId xmlns:a16="http://schemas.microsoft.com/office/drawing/2014/main" id="{8D854759-2D3E-4B54-A780-D84D49E80F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154" name="Rectangle 153">
              <a:extLst>
                <a:ext uri="{FF2B5EF4-FFF2-40B4-BE49-F238E27FC236}">
                  <a16:creationId xmlns:a16="http://schemas.microsoft.com/office/drawing/2014/main" id="{459856EA-FC8A-44D1-BC3D-2B8EDD0C86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55" name="Rectangle 154">
              <a:extLst>
                <a:ext uri="{FF2B5EF4-FFF2-40B4-BE49-F238E27FC236}">
                  <a16:creationId xmlns:a16="http://schemas.microsoft.com/office/drawing/2014/main" id="{C1038B56-933B-44DD-AF10-63436FCCFB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4" name="Content Placeholder 3">
            <a:extLst>
              <a:ext uri="{FF2B5EF4-FFF2-40B4-BE49-F238E27FC236}">
                <a16:creationId xmlns:a16="http://schemas.microsoft.com/office/drawing/2014/main" id="{4258695B-E925-4B5B-A36D-EFDFA98BB09D}"/>
              </a:ext>
            </a:extLst>
          </p:cNvPr>
          <p:cNvSpPr>
            <a:spLocks noGrp="1"/>
          </p:cNvSpPr>
          <p:nvPr>
            <p:ph sz="half" idx="2"/>
          </p:nvPr>
        </p:nvSpPr>
        <p:spPr>
          <a:xfrm>
            <a:off x="581193" y="1166595"/>
            <a:ext cx="3415074" cy="4836272"/>
          </a:xfrm>
        </p:spPr>
        <p:txBody>
          <a:bodyPr vert="horz" lIns="91440" tIns="45720" rIns="91440" bIns="45720" rtlCol="0" anchor="ctr">
            <a:normAutofit/>
          </a:bodyPr>
          <a:lstStyle/>
          <a:p>
            <a:r>
              <a:rPr lang="en-US" sz="2000" dirty="0">
                <a:solidFill>
                  <a:srgbClr val="FFFFFF"/>
                </a:solidFill>
                <a:latin typeface="Times New Roman" panose="02020603050405020304" pitchFamily="18" charset="0"/>
                <a:cs typeface="Times New Roman" panose="02020603050405020304" pitchFamily="18" charset="0"/>
              </a:rPr>
              <a:t>With interdisciplinary collaboration and gaining access to another facilities EMR records, What role do you think Maria has displayed in her Nurse Practitioner role? </a:t>
            </a:r>
          </a:p>
        </p:txBody>
      </p:sp>
    </p:spTree>
    <p:extLst>
      <p:ext uri="{BB962C8B-B14F-4D97-AF65-F5344CB8AC3E}">
        <p14:creationId xmlns:p14="http://schemas.microsoft.com/office/powerpoint/2010/main" val="53563556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9" name="Rectangle 138">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1" name="Rectangle 140">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43" name="Rectangle 142">
            <a:extLst>
              <a:ext uri="{FF2B5EF4-FFF2-40B4-BE49-F238E27FC236}">
                <a16:creationId xmlns:a16="http://schemas.microsoft.com/office/drawing/2014/main" id="{9FC936C0-4624-438D-BDD0-6B296BD6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5" name="Rectangle 144">
            <a:extLst>
              <a:ext uri="{FF2B5EF4-FFF2-40B4-BE49-F238E27FC236}">
                <a16:creationId xmlns:a16="http://schemas.microsoft.com/office/drawing/2014/main" id="{42D4960A-896E-4F6B-BF65-B4662AC9DE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Gill Sans MT" panose="020B0502020104020203"/>
              <a:ea typeface="+mn-ea"/>
              <a:cs typeface="+mn-cs"/>
            </a:endParaRPr>
          </a:p>
        </p:txBody>
      </p:sp>
      <p:sp>
        <p:nvSpPr>
          <p:cNvPr id="147" name="Rectangle 146">
            <a:extLst>
              <a:ext uri="{FF2B5EF4-FFF2-40B4-BE49-F238E27FC236}">
                <a16:creationId xmlns:a16="http://schemas.microsoft.com/office/drawing/2014/main" id="{5684944A-8803-462C-84C5-4576C56A77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9870" y="457199"/>
            <a:ext cx="3618827" cy="5175115"/>
          </a:xfrm>
          <a:prstGeom prst="rect">
            <a:avLst/>
          </a:prstGeom>
          <a:solidFill>
            <a:srgbClr val="6D5957"/>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F00F532-7FA8-42F0-BE75-D050C9FEA1AF}"/>
              </a:ext>
            </a:extLst>
          </p:cNvPr>
          <p:cNvSpPr>
            <a:spLocks noGrp="1"/>
          </p:cNvSpPr>
          <p:nvPr>
            <p:ph type="title"/>
          </p:nvPr>
        </p:nvSpPr>
        <p:spPr>
          <a:xfrm>
            <a:off x="8442101" y="1100665"/>
            <a:ext cx="3132638" cy="4278731"/>
          </a:xfrm>
        </p:spPr>
        <p:txBody>
          <a:bodyPr vert="horz" lIns="91440" tIns="45720" rIns="91440" bIns="45720" rtlCol="0" anchor="ctr">
            <a:normAutofit/>
          </a:bodyPr>
          <a:lstStyle/>
          <a:p>
            <a:endParaRPr lang="en-US" sz="3600" dirty="0">
              <a:solidFill>
                <a:srgbClr val="FFFFFF"/>
              </a:solidFill>
            </a:endParaRPr>
          </a:p>
        </p:txBody>
      </p:sp>
      <p:pic>
        <p:nvPicPr>
          <p:cNvPr id="6148" name="Picture 4" descr="Words of Wisdom | bloggersincorp">
            <a:extLst>
              <a:ext uri="{FF2B5EF4-FFF2-40B4-BE49-F238E27FC236}">
                <a16:creationId xmlns:a16="http://schemas.microsoft.com/office/drawing/2014/main" id="{88B377A8-75E6-4527-A63B-6F8D4D758B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08" r="-1" b="7219"/>
          <a:stretch/>
        </p:blipFill>
        <p:spPr bwMode="auto">
          <a:xfrm>
            <a:off x="453302" y="457200"/>
            <a:ext cx="7588885" cy="5899650"/>
          </a:xfrm>
          <a:prstGeom prst="rect">
            <a:avLst/>
          </a:prstGeom>
          <a:noFill/>
          <a:extLst>
            <a:ext uri="{909E8E84-426E-40DD-AFC4-6F175D3DCCD1}">
              <a14:hiddenFill xmlns:a14="http://schemas.microsoft.com/office/drawing/2010/main">
                <a:solidFill>
                  <a:srgbClr val="FFFFFF"/>
                </a:solidFill>
              </a14:hiddenFill>
            </a:ext>
          </a:extLst>
        </p:spPr>
      </p:pic>
      <p:sp>
        <p:nvSpPr>
          <p:cNvPr id="149" name="Rectangle 148">
            <a:extLst>
              <a:ext uri="{FF2B5EF4-FFF2-40B4-BE49-F238E27FC236}">
                <a16:creationId xmlns:a16="http://schemas.microsoft.com/office/drawing/2014/main" id="{E07F3B49-8C20-42F5-831D-59306D05F6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9870" y="5707627"/>
            <a:ext cx="3618828" cy="649224"/>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49129230"/>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emplate>TM03457464[[fn=Dividend]]</Template>
  <TotalTime>93</TotalTime>
  <Words>256</Words>
  <Application>Microsoft Office PowerPoint</Application>
  <PresentationFormat>Widescreen</PresentationFormat>
  <Paragraphs>7</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Gill Sans MT</vt:lpstr>
      <vt:lpstr>Times New Roman</vt:lpstr>
      <vt:lpstr>Wingdings 2</vt:lpstr>
      <vt:lpstr>Dividend</vt:lpstr>
      <vt:lpstr>APRN Roles- A Case Study</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APRN Roles- A Case Study</dc:title>
  <dc:creator>Karen Dean</dc:creator>
  <cp:lastModifiedBy>Karen Dean</cp:lastModifiedBy>
  <cp:revision>8</cp:revision>
  <dcterms:created xsi:type="dcterms:W3CDTF">2021-03-04T23:43:52Z</dcterms:created>
  <dcterms:modified xsi:type="dcterms:W3CDTF">2021-03-05T01:16:54Z</dcterms:modified>
</cp:coreProperties>
</file>