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3" r:id="rId6"/>
    <p:sldId id="264" r:id="rId7"/>
    <p:sldId id="265" r:id="rId8"/>
    <p:sldId id="261" r:id="rId9"/>
    <p:sldId id="262" r:id="rId10"/>
    <p:sldId id="266" r:id="rId11"/>
    <p:sldId id="25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autoAdjust="0"/>
    <p:restoredTop sz="94660"/>
  </p:normalViewPr>
  <p:slideViewPr>
    <p:cSldViewPr snapToGrid="0">
      <p:cViewPr varScale="1">
        <p:scale>
          <a:sx n="93" d="100"/>
          <a:sy n="93" d="100"/>
        </p:scale>
        <p:origin x="216"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BF74-1F5F-4438-BC44-3298732BC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57D4C8-3AF3-4F73-A811-21EDDDD4F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B8C52D-32AC-42C6-AAB8-1BB3197F686D}"/>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5" name="Footer Placeholder 4">
            <a:extLst>
              <a:ext uri="{FF2B5EF4-FFF2-40B4-BE49-F238E27FC236}">
                <a16:creationId xmlns:a16="http://schemas.microsoft.com/office/drawing/2014/main" id="{7D6FB21A-A9B1-4B93-BB11-E25896FE7F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D3F71D-875A-4FB6-94B4-6480EC13699C}"/>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22010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A494-CFA4-4D87-A60D-0420C56128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AA8D47-6438-4658-896C-912C3BB374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287C3-6D0B-4E17-B993-4D1030624D9C}"/>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5" name="Footer Placeholder 4">
            <a:extLst>
              <a:ext uri="{FF2B5EF4-FFF2-40B4-BE49-F238E27FC236}">
                <a16:creationId xmlns:a16="http://schemas.microsoft.com/office/drawing/2014/main" id="{8D208834-4CCD-4E69-8ABD-011A0ECA59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DC5884-471D-429F-BA9E-9082BF567C6B}"/>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211938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FD0A9-3D8C-4ED7-A21E-A615191E5C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348BD5-E85B-457B-9545-523070D45E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9F020-5F18-4DAE-BE92-D8B3D0035288}"/>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5" name="Footer Placeholder 4">
            <a:extLst>
              <a:ext uri="{FF2B5EF4-FFF2-40B4-BE49-F238E27FC236}">
                <a16:creationId xmlns:a16="http://schemas.microsoft.com/office/drawing/2014/main" id="{350755F9-2624-48C5-8C1B-BF84478A52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6FA6B3-9929-4755-B72C-8E18D459BBCA}"/>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2278708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9358-7301-4C78-9389-946F27F42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32266-6B4A-4E53-82DB-88F14E76AF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79F56-34D8-426A-BC88-5EF973013F3A}"/>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5" name="Footer Placeholder 4">
            <a:extLst>
              <a:ext uri="{FF2B5EF4-FFF2-40B4-BE49-F238E27FC236}">
                <a16:creationId xmlns:a16="http://schemas.microsoft.com/office/drawing/2014/main" id="{8097E27F-298D-4435-A66F-112163D7F7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2FCA99-B755-4366-8EA8-6A3140811678}"/>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93649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FBB43-614B-407B-A2E6-4CE6F5F052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2D3E3B-7FE6-4F59-939A-8F81C84820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612AD4-6A68-40E4-A91D-D329B0BA60FE}"/>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5" name="Footer Placeholder 4">
            <a:extLst>
              <a:ext uri="{FF2B5EF4-FFF2-40B4-BE49-F238E27FC236}">
                <a16:creationId xmlns:a16="http://schemas.microsoft.com/office/drawing/2014/main" id="{E86704B4-4ABB-4B06-93AD-48D3753AD8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FE6CB8-8A78-438B-B850-F2D771EAF400}"/>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253265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9B81-9FED-49FF-B840-6F6587445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91AC6-A31F-4F1A-B4BD-9CFD0B026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0FEE96-E78D-4FFA-85DF-29D2043E3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5FB8-1DF5-48BA-89F8-CE4AAB39C192}"/>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6" name="Footer Placeholder 5">
            <a:extLst>
              <a:ext uri="{FF2B5EF4-FFF2-40B4-BE49-F238E27FC236}">
                <a16:creationId xmlns:a16="http://schemas.microsoft.com/office/drawing/2014/main" id="{6BEEB13C-4951-4B37-BC60-0E9A1F86BB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8677D5-7945-4ABB-B107-DC4E2BF31A01}"/>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167614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CEFC5-DD85-4066-9861-5302308821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F8397B-6287-4CCC-AE70-67DB28B20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AD5B68-0BCA-4FFD-89C3-6DC955B0CB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07B35B-359E-4BDE-9B9B-0DCC181AD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D5BBE5-7552-4847-BA0A-89D0C3AE11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739B93-C90C-4A70-A0AF-A53DB4E030EA}"/>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8" name="Footer Placeholder 7">
            <a:extLst>
              <a:ext uri="{FF2B5EF4-FFF2-40B4-BE49-F238E27FC236}">
                <a16:creationId xmlns:a16="http://schemas.microsoft.com/office/drawing/2014/main" id="{3CECB6A4-BAAC-4224-9502-FB160FB2C3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BAD0C0A-7FC4-498C-BA01-0D203449AA7B}"/>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290710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4961-B837-4443-998D-E7F9CBC91C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B65CC1-3FB2-4EEA-9BCE-FE8EA3A7DAF6}"/>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4" name="Footer Placeholder 3">
            <a:extLst>
              <a:ext uri="{FF2B5EF4-FFF2-40B4-BE49-F238E27FC236}">
                <a16:creationId xmlns:a16="http://schemas.microsoft.com/office/drawing/2014/main" id="{1D42715A-8C9D-4F4E-AD77-7FD306F975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3A885B-E79C-4B95-8981-7D10D1D3A081}"/>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9004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9C5CC-11FD-442B-8CCE-A340089ED45F}"/>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3" name="Footer Placeholder 2">
            <a:extLst>
              <a:ext uri="{FF2B5EF4-FFF2-40B4-BE49-F238E27FC236}">
                <a16:creationId xmlns:a16="http://schemas.microsoft.com/office/drawing/2014/main" id="{7F018CEA-4541-4A72-AD99-2635FE3B9E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B2E0D17-7103-4DD8-8130-6B3AEE3F5F77}"/>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52719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2973-CABD-4D6F-89BB-DA090DCD8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2C35C-E162-4BC0-B3F9-34C479A98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7637CD-2EF9-4C1D-ADE2-ADCFCA2CBE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BD29D-309D-4E7D-9CA2-1EC7C2A88D8A}"/>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6" name="Footer Placeholder 5">
            <a:extLst>
              <a:ext uri="{FF2B5EF4-FFF2-40B4-BE49-F238E27FC236}">
                <a16:creationId xmlns:a16="http://schemas.microsoft.com/office/drawing/2014/main" id="{39B374EB-F986-4220-9781-550F53C850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C8C4A4-8586-4C22-B8A8-E2EE788E9892}"/>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233722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AA42-E98A-40B6-A49D-26CB25C065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B7A221-A15A-4269-BDAF-BE56E0B63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732D9E-BA00-4961-B2E1-405A32E21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F787EF-B6D9-4AC8-9836-371F13517E67}"/>
              </a:ext>
            </a:extLst>
          </p:cNvPr>
          <p:cNvSpPr>
            <a:spLocks noGrp="1"/>
          </p:cNvSpPr>
          <p:nvPr>
            <p:ph type="dt" sz="half" idx="10"/>
          </p:nvPr>
        </p:nvSpPr>
        <p:spPr/>
        <p:txBody>
          <a:bodyPr/>
          <a:lstStyle/>
          <a:p>
            <a:fld id="{FB04559A-5E6F-4521-BEE6-8F16AE87E8EE}" type="datetimeFigureOut">
              <a:rPr lang="en-US" smtClean="0"/>
              <a:t>7/14/20</a:t>
            </a:fld>
            <a:endParaRPr lang="en-US" dirty="0"/>
          </a:p>
        </p:txBody>
      </p:sp>
      <p:sp>
        <p:nvSpPr>
          <p:cNvPr id="6" name="Footer Placeholder 5">
            <a:extLst>
              <a:ext uri="{FF2B5EF4-FFF2-40B4-BE49-F238E27FC236}">
                <a16:creationId xmlns:a16="http://schemas.microsoft.com/office/drawing/2014/main" id="{3DF4CF01-668A-4A04-B806-20204A9CCC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A26365-99CA-4759-B324-6FA35D9E81F6}"/>
              </a:ext>
            </a:extLst>
          </p:cNvPr>
          <p:cNvSpPr>
            <a:spLocks noGrp="1"/>
          </p:cNvSpPr>
          <p:nvPr>
            <p:ph type="sldNum" sz="quarter" idx="12"/>
          </p:nvPr>
        </p:nvSpPr>
        <p:spPr/>
        <p:txBody>
          <a:bodyPr/>
          <a:lstStyle/>
          <a:p>
            <a:fld id="{14A5467A-32ED-4AA2-8641-87377479E875}" type="slidenum">
              <a:rPr lang="en-US" smtClean="0"/>
              <a:t>‹#›</a:t>
            </a:fld>
            <a:endParaRPr lang="en-US" dirty="0"/>
          </a:p>
        </p:txBody>
      </p:sp>
    </p:spTree>
    <p:extLst>
      <p:ext uri="{BB962C8B-B14F-4D97-AF65-F5344CB8AC3E}">
        <p14:creationId xmlns:p14="http://schemas.microsoft.com/office/powerpoint/2010/main" val="120088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B92B67-194D-4DCE-9523-37D0BFFD3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EF8EE0-0969-4B1E-98EF-9669936F0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8F9A0-5FA8-4E54-B1D6-C202D90B9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4559A-5E6F-4521-BEE6-8F16AE87E8EE}" type="datetimeFigureOut">
              <a:rPr lang="en-US" smtClean="0"/>
              <a:t>7/14/20</a:t>
            </a:fld>
            <a:endParaRPr lang="en-US" dirty="0"/>
          </a:p>
        </p:txBody>
      </p:sp>
      <p:sp>
        <p:nvSpPr>
          <p:cNvPr id="5" name="Footer Placeholder 4">
            <a:extLst>
              <a:ext uri="{FF2B5EF4-FFF2-40B4-BE49-F238E27FC236}">
                <a16:creationId xmlns:a16="http://schemas.microsoft.com/office/drawing/2014/main" id="{FA61670E-F71E-45EA-B039-22366A4BA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DBFB26-5CD7-4EB4-A651-E762D10AAF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5467A-32ED-4AA2-8641-87377479E875}" type="slidenum">
              <a:rPr lang="en-US" smtClean="0"/>
              <a:t>‹#›</a:t>
            </a:fld>
            <a:endParaRPr lang="en-US" dirty="0"/>
          </a:p>
        </p:txBody>
      </p:sp>
    </p:spTree>
    <p:extLst>
      <p:ext uri="{BB962C8B-B14F-4D97-AF65-F5344CB8AC3E}">
        <p14:creationId xmlns:p14="http://schemas.microsoft.com/office/powerpoint/2010/main" val="241591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EF0EEA-7BE5-47CD-AAEE-715FA9FCF7D8}"/>
              </a:ext>
            </a:extLst>
          </p:cNvPr>
          <p:cNvSpPr>
            <a:spLocks noGrp="1"/>
          </p:cNvSpPr>
          <p:nvPr>
            <p:ph type="ctrTitle"/>
          </p:nvPr>
        </p:nvSpPr>
        <p:spPr>
          <a:xfrm>
            <a:off x="3329529" y="430777"/>
            <a:ext cx="6437700" cy="2611967"/>
          </a:xfrm>
        </p:spPr>
        <p:txBody>
          <a:bodyPr anchor="b">
            <a:normAutofit/>
          </a:bodyPr>
          <a:lstStyle/>
          <a:p>
            <a:pPr algn="l"/>
            <a:r>
              <a:rPr lang="en-US" sz="5400" dirty="0">
                <a:latin typeface="Times New Roman" panose="02020603050405020304" pitchFamily="18" charset="0"/>
                <a:cs typeface="Times New Roman" panose="02020603050405020304" pitchFamily="18" charset="0"/>
              </a:rPr>
              <a:t>Polypharmacy</a:t>
            </a:r>
            <a:r>
              <a:rPr lang="en-US" sz="5400" dirty="0"/>
              <a:t> </a:t>
            </a:r>
          </a:p>
        </p:txBody>
      </p:sp>
      <p:sp>
        <p:nvSpPr>
          <p:cNvPr id="3" name="Subtitle 2">
            <a:extLst>
              <a:ext uri="{FF2B5EF4-FFF2-40B4-BE49-F238E27FC236}">
                <a16:creationId xmlns:a16="http://schemas.microsoft.com/office/drawing/2014/main" id="{534D1D6E-F475-4B49-9AE8-05C2406B5CEC}"/>
              </a:ext>
            </a:extLst>
          </p:cNvPr>
          <p:cNvSpPr>
            <a:spLocks noGrp="1"/>
          </p:cNvSpPr>
          <p:nvPr>
            <p:ph type="subTitle" idx="1"/>
          </p:nvPr>
        </p:nvSpPr>
        <p:spPr>
          <a:xfrm>
            <a:off x="3329529" y="3319568"/>
            <a:ext cx="4167376" cy="1155525"/>
          </a:xfrm>
        </p:spPr>
        <p:txBody>
          <a:bodyPr anchor="t">
            <a:normAutofit/>
          </a:bodyPr>
          <a:lstStyle/>
          <a:p>
            <a:pPr algn="l"/>
            <a:r>
              <a:rPr lang="en-US" sz="2000" dirty="0">
                <a:latin typeface="Times New Roman" panose="02020603050405020304" pitchFamily="18" charset="0"/>
                <a:cs typeface="Times New Roman" panose="02020603050405020304" pitchFamily="18" charset="0"/>
              </a:rPr>
              <a:t>By: Eric Beaulieu, Candy Bush, Roselee Cathey, Angel Hobbs, and Christina Perkins</a:t>
            </a:r>
          </a:p>
        </p:txBody>
      </p:sp>
    </p:spTree>
    <p:extLst>
      <p:ext uri="{BB962C8B-B14F-4D97-AF65-F5344CB8AC3E}">
        <p14:creationId xmlns:p14="http://schemas.microsoft.com/office/powerpoint/2010/main" val="107120317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D91F1E-C4B2-E24F-8A44-CF7F0161C9DA}"/>
              </a:ext>
            </a:extLst>
          </p:cNvPr>
          <p:cNvSpPr>
            <a:spLocks noGrp="1"/>
          </p:cNvSpPr>
          <p:nvPr>
            <p:ph type="title"/>
          </p:nvPr>
        </p:nvSpPr>
        <p:spPr>
          <a:xfrm>
            <a:off x="477675" y="465861"/>
            <a:ext cx="4050723" cy="4962524"/>
          </a:xfrm>
        </p:spPr>
        <p:txBody>
          <a:bodyPr vert="horz" lIns="91440" tIns="45720" rIns="91440" bIns="45720" rtlCol="0" anchor="ctr">
            <a:normAutofit/>
          </a:bodyPr>
          <a:lstStyle/>
          <a:p>
            <a:pPr algn="ctr"/>
            <a:r>
              <a:rPr lang="en-US" b="1" kern="1200" dirty="0">
                <a:solidFill>
                  <a:srgbClr val="FFFFFF"/>
                </a:solidFill>
                <a:latin typeface="Times New Roman" panose="02020603050405020304" pitchFamily="18" charset="0"/>
                <a:cs typeface="Times New Roman" panose="02020603050405020304" pitchFamily="18" charset="0"/>
              </a:rPr>
              <a:t>Questionnaire Results </a:t>
            </a:r>
          </a:p>
        </p:txBody>
      </p:sp>
      <p:pic>
        <p:nvPicPr>
          <p:cNvPr id="6" name="Picture 5" descr="A screenshot of a cell phone&#10;&#10;Description automatically generated">
            <a:extLst>
              <a:ext uri="{FF2B5EF4-FFF2-40B4-BE49-F238E27FC236}">
                <a16:creationId xmlns:a16="http://schemas.microsoft.com/office/drawing/2014/main" id="{557D624F-606D-8D42-AAD5-F85B10E9F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1036778"/>
            <a:ext cx="6553545" cy="4792385"/>
          </a:xfrm>
          <a:prstGeom prst="rect">
            <a:avLst/>
          </a:prstGeom>
        </p:spPr>
      </p:pic>
    </p:spTree>
    <p:extLst>
      <p:ext uri="{BB962C8B-B14F-4D97-AF65-F5344CB8AC3E}">
        <p14:creationId xmlns:p14="http://schemas.microsoft.com/office/powerpoint/2010/main" val="3147033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4078-4CB5-4A07-AA1F-164A635CBBBC}"/>
              </a:ext>
            </a:extLst>
          </p:cNvPr>
          <p:cNvSpPr>
            <a:spLocks noGrp="1"/>
          </p:cNvSpPr>
          <p:nvPr>
            <p:ph type="title"/>
          </p:nvPr>
        </p:nvSpPr>
        <p:spPr>
          <a:xfrm>
            <a:off x="1059874" y="365125"/>
            <a:ext cx="10515600" cy="1325563"/>
          </a:xfrm>
        </p:spPr>
        <p:txBody>
          <a:bodyPr/>
          <a:lstStyle/>
          <a:p>
            <a:r>
              <a:rPr lang="en-US" dirty="0">
                <a:solidFill>
                  <a:schemeClr val="bg1"/>
                </a:solidFill>
                <a:latin typeface="Times New Roman" panose="02020603050405020304" pitchFamily="18" charset="0"/>
                <a:cs typeface="Times New Roman" panose="02020603050405020304" pitchFamily="18" charset="0"/>
              </a:rPr>
              <a:t>References </a:t>
            </a:r>
          </a:p>
        </p:txBody>
      </p:sp>
      <p:sp>
        <p:nvSpPr>
          <p:cNvPr id="3" name="Content Placeholder 2">
            <a:extLst>
              <a:ext uri="{FF2B5EF4-FFF2-40B4-BE49-F238E27FC236}">
                <a16:creationId xmlns:a16="http://schemas.microsoft.com/office/drawing/2014/main" id="{63E07DCE-8D34-466B-88D5-349AF72B86CD}"/>
              </a:ext>
            </a:extLst>
          </p:cNvPr>
          <p:cNvSpPr>
            <a:spLocks noGrp="1"/>
          </p:cNvSpPr>
          <p:nvPr>
            <p:ph idx="1"/>
          </p:nvPr>
        </p:nvSpPr>
        <p:spPr/>
        <p:txBody>
          <a:bodyPr>
            <a:normAutofit fontScale="92500"/>
          </a:bodyPr>
          <a:lstStyle/>
          <a:p>
            <a:r>
              <a:rPr lang="en-US" dirty="0">
                <a:solidFill>
                  <a:schemeClr val="bg1"/>
                </a:solidFill>
                <a:latin typeface="Times New Roman" panose="02020603050405020304" pitchFamily="18" charset="0"/>
                <a:cs typeface="Times New Roman" panose="02020603050405020304" pitchFamily="18" charset="0"/>
              </a:rPr>
              <a:t>Brown, L.G. (2016). Untangling polypharmacy in older adults. </a:t>
            </a:r>
            <a:r>
              <a:rPr lang="en-US" dirty="0" err="1">
                <a:solidFill>
                  <a:schemeClr val="bg1"/>
                </a:solidFill>
                <a:latin typeface="Times New Roman" panose="02020603050405020304" pitchFamily="18" charset="0"/>
                <a:cs typeface="Times New Roman" panose="02020603050405020304" pitchFamily="18" charset="0"/>
              </a:rPr>
              <a:t>Medsurg</a:t>
            </a:r>
            <a:r>
              <a:rPr lang="en-US" dirty="0">
                <a:solidFill>
                  <a:schemeClr val="bg1"/>
                </a:solidFill>
                <a:latin typeface="Times New Roman" panose="02020603050405020304" pitchFamily="18" charset="0"/>
                <a:cs typeface="Times New Roman" panose="02020603050405020304" pitchFamily="18" charset="0"/>
              </a:rPr>
              <a:t> Nursing. 25(6), 408-411. Retrieved from http://eproxy.king.edu/login? url=https://search-proquest-com.ezproxy.king.edu/docview/1849701008?accountid+=56775</a:t>
            </a:r>
          </a:p>
          <a:p>
            <a:r>
              <a:rPr lang="en-US" dirty="0">
                <a:solidFill>
                  <a:schemeClr val="bg1"/>
                </a:solidFill>
                <a:latin typeface="Times New Roman" panose="02020603050405020304" pitchFamily="18" charset="0"/>
                <a:cs typeface="Times New Roman" panose="02020603050405020304" pitchFamily="18" charset="0"/>
              </a:rPr>
              <a:t>Gamble, D., Eurich, J.-M., Hall, J., Marrie, T., Sadowski, C., &amp; Majumdar, S. (2014). Medication transitions and polypharmacy in older adults following acute care. Therapeutics and Clinical Risk Management, 189. doi:10.2147/tcrm.s58707</a:t>
            </a:r>
          </a:p>
          <a:p>
            <a:r>
              <a:rPr lang="en-US" dirty="0">
                <a:solidFill>
                  <a:schemeClr val="bg1"/>
                </a:solidFill>
                <a:latin typeface="Times New Roman" panose="02020603050405020304" pitchFamily="18" charset="0"/>
                <a:cs typeface="Times New Roman" panose="02020603050405020304" pitchFamily="18" charset="0"/>
              </a:rPr>
              <a:t>Mansoon, N., Shakib, S., Kalisch-Ellett, L., &amp; Caughey, G. (2017, October 10). What is polypharmacy? A systematic review of definitions. </a:t>
            </a:r>
            <a:r>
              <a:rPr lang="en-US" i="1" dirty="0">
                <a:solidFill>
                  <a:schemeClr val="bg1"/>
                </a:solidFill>
                <a:latin typeface="Times New Roman" panose="02020603050405020304" pitchFamily="18" charset="0"/>
                <a:cs typeface="Times New Roman" panose="02020603050405020304" pitchFamily="18" charset="0"/>
              </a:rPr>
              <a:t>BMC Geriatrics volume</a:t>
            </a:r>
            <a:r>
              <a:rPr lang="en-US" dirty="0">
                <a:solidFill>
                  <a:schemeClr val="bg1"/>
                </a:solidFill>
                <a:latin typeface="Times New Roman" panose="02020603050405020304" pitchFamily="18" charset="0"/>
                <a:cs typeface="Times New Roman" panose="02020603050405020304" pitchFamily="18" charset="0"/>
              </a:rPr>
              <a:t>, </a:t>
            </a:r>
            <a:r>
              <a:rPr lang="en-US" i="1" dirty="0">
                <a:solidFill>
                  <a:schemeClr val="bg1"/>
                </a:solidFill>
                <a:latin typeface="Times New Roman" panose="02020603050405020304" pitchFamily="18" charset="0"/>
                <a:cs typeface="Times New Roman" panose="02020603050405020304" pitchFamily="18" charset="0"/>
              </a:rPr>
              <a:t>17</a:t>
            </a:r>
            <a:r>
              <a:rPr lang="en-US" dirty="0">
                <a:solidFill>
                  <a:schemeClr val="bg1"/>
                </a:solidFill>
                <a:latin typeface="Times New Roman" panose="02020603050405020304" pitchFamily="18" charset="0"/>
                <a:cs typeface="Times New Roman" panose="02020603050405020304" pitchFamily="18" charset="0"/>
              </a:rPr>
              <a:t>(230). http://dx.doi.org/10.1186/s12877-017-0621-2</a:t>
            </a:r>
          </a:p>
        </p:txBody>
      </p:sp>
    </p:spTree>
    <p:extLst>
      <p:ext uri="{BB962C8B-B14F-4D97-AF65-F5344CB8AC3E}">
        <p14:creationId xmlns:p14="http://schemas.microsoft.com/office/powerpoint/2010/main" val="1687235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F07EF9-EC36-476B-A431-7DC18BEE39F5}"/>
              </a:ext>
            </a:extLst>
          </p:cNvPr>
          <p:cNvSpPr>
            <a:spLocks noGrp="1"/>
          </p:cNvSpPr>
          <p:nvPr>
            <p:ph type="title"/>
          </p:nvPr>
        </p:nvSpPr>
        <p:spPr>
          <a:xfrm>
            <a:off x="750242" y="632990"/>
            <a:ext cx="4062643" cy="1043409"/>
          </a:xfrm>
        </p:spPr>
        <p:txBody>
          <a:bodyPr vert="horz" lIns="91440" tIns="45720" rIns="91440" bIns="45720" rtlCol="0" anchor="ctr">
            <a:normAutofit/>
          </a:bodyPr>
          <a:lstStyle/>
          <a:p>
            <a:r>
              <a:rPr lang="en-US" sz="3600" kern="1200" dirty="0">
                <a:solidFill>
                  <a:schemeClr val="tx1"/>
                </a:solidFill>
                <a:latin typeface="Times New Roman" panose="02020603050405020304" pitchFamily="18" charset="0"/>
                <a:cs typeface="Times New Roman" panose="02020603050405020304" pitchFamily="18" charset="0"/>
              </a:rPr>
              <a:t>Polypharmacy</a:t>
            </a:r>
          </a:p>
        </p:txBody>
      </p:sp>
      <p:sp>
        <p:nvSpPr>
          <p:cNvPr id="3" name="Content Placeholder 2">
            <a:extLst>
              <a:ext uri="{FF2B5EF4-FFF2-40B4-BE49-F238E27FC236}">
                <a16:creationId xmlns:a16="http://schemas.microsoft.com/office/drawing/2014/main" id="{2B5E02D8-CDC4-4CC5-956D-242EA182A1DA}"/>
              </a:ext>
            </a:extLst>
          </p:cNvPr>
          <p:cNvSpPr>
            <a:spLocks noGrp="1"/>
          </p:cNvSpPr>
          <p:nvPr>
            <p:ph sz="half" idx="1"/>
          </p:nvPr>
        </p:nvSpPr>
        <p:spPr>
          <a:xfrm>
            <a:off x="518474" y="1774372"/>
            <a:ext cx="4294411" cy="3060864"/>
          </a:xfrm>
        </p:spPr>
        <p:txBody>
          <a:bodyPr vert="horz" lIns="91440" tIns="45720" rIns="91440" bIns="45720" rtlCol="0" anchor="t">
            <a:normAutofit/>
          </a:bodyPr>
          <a:lstStyle/>
          <a:p>
            <a:r>
              <a:rPr lang="en-US" sz="1600" dirty="0">
                <a:latin typeface="Times New Roman" panose="02020603050405020304" pitchFamily="18" charset="0"/>
                <a:cs typeface="Times New Roman" panose="02020603050405020304" pitchFamily="18" charset="0"/>
              </a:rPr>
              <a:t>Polypharmacy is defined as the concurrent use of multiple medications (five or more) to manage heath problems (Gamble, et al, 2014). </a:t>
            </a:r>
          </a:p>
          <a:p>
            <a:r>
              <a:rPr lang="en-US" sz="1600" dirty="0">
                <a:latin typeface="Times New Roman" panose="02020603050405020304" pitchFamily="18" charset="0"/>
                <a:cs typeface="Times New Roman" panose="02020603050405020304" pitchFamily="18" charset="0"/>
              </a:rPr>
              <a:t>“The use of multiple medicines, commonly referred to as polypharmacy is common in the older population with multiple comorbidity, as one or more medicines may be used to treat each condition” (Mansoon, Shakib, Kalisch-Ellett, &amp; Caughey, 2017, para. 2).</a:t>
            </a:r>
          </a:p>
          <a:p>
            <a:endParaRPr lang="en-US" sz="1500" dirty="0"/>
          </a:p>
        </p:txBody>
      </p:sp>
      <p:pic>
        <p:nvPicPr>
          <p:cNvPr id="10" name="Content Placeholder 9">
            <a:extLst>
              <a:ext uri="{FF2B5EF4-FFF2-40B4-BE49-F238E27FC236}">
                <a16:creationId xmlns:a16="http://schemas.microsoft.com/office/drawing/2014/main" id="{930C264A-79E6-4758-AA09-E7FE226E7A6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1174" r="-1" b="-1"/>
          <a:stretch/>
        </p:blipFill>
        <p:spPr>
          <a:xfrm>
            <a:off x="6500136" y="643467"/>
            <a:ext cx="4586700" cy="5278140"/>
          </a:xfrm>
          <a:prstGeom prst="rect">
            <a:avLst/>
          </a:prstGeom>
        </p:spPr>
      </p:pic>
    </p:spTree>
    <p:extLst>
      <p:ext uri="{BB962C8B-B14F-4D97-AF65-F5344CB8AC3E}">
        <p14:creationId xmlns:p14="http://schemas.microsoft.com/office/powerpoint/2010/main" val="13980531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group of people standing in front of a building&#10;&#10;Description automatically generated">
            <a:extLst>
              <a:ext uri="{FF2B5EF4-FFF2-40B4-BE49-F238E27FC236}">
                <a16:creationId xmlns:a16="http://schemas.microsoft.com/office/drawing/2014/main" id="{08D61B99-A6D5-4D4B-A975-173CF848B15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5764" b="12112"/>
          <a:stretch/>
        </p:blipFill>
        <p:spPr>
          <a:xfrm>
            <a:off x="5429240" y="-2"/>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6" name="Freeform: Shape 15">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8" name="Freeform: Shape 17">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ACFBE980-0B22-48B9-B796-0BBDBA91E332}"/>
              </a:ext>
            </a:extLst>
          </p:cNvPr>
          <p:cNvSpPr>
            <a:spLocks noGrp="1"/>
          </p:cNvSpPr>
          <p:nvPr>
            <p:ph type="title"/>
          </p:nvPr>
        </p:nvSpPr>
        <p:spPr>
          <a:xfrm>
            <a:off x="733379" y="715499"/>
            <a:ext cx="4782458" cy="1325563"/>
          </a:xfrm>
        </p:spPr>
        <p:txBody>
          <a:bodyPr vert="horz" lIns="91440" tIns="45720" rIns="91440" bIns="45720" rtlCol="0" anchor="ctr">
            <a:normAutofit/>
          </a:bodyPr>
          <a:lstStyle/>
          <a:p>
            <a:r>
              <a:rPr lang="en-US" dirty="0">
                <a:latin typeface="Times New Roman" panose="02020603050405020304" pitchFamily="18" charset="0"/>
                <a:cs typeface="Times New Roman" panose="02020603050405020304" pitchFamily="18" charset="0"/>
              </a:rPr>
              <a:t>Polypharmacy</a:t>
            </a:r>
            <a:r>
              <a:rPr lang="en-US" dirty="0"/>
              <a:t> </a:t>
            </a:r>
          </a:p>
        </p:txBody>
      </p:sp>
      <p:sp>
        <p:nvSpPr>
          <p:cNvPr id="5" name="Content Placeholder 4">
            <a:extLst>
              <a:ext uri="{FF2B5EF4-FFF2-40B4-BE49-F238E27FC236}">
                <a16:creationId xmlns:a16="http://schemas.microsoft.com/office/drawing/2014/main" id="{12700DF8-DA6A-4B40-8631-5B127258C4F5}"/>
              </a:ext>
            </a:extLst>
          </p:cNvPr>
          <p:cNvSpPr>
            <a:spLocks noGrp="1"/>
          </p:cNvSpPr>
          <p:nvPr>
            <p:ph sz="half" idx="1"/>
          </p:nvPr>
        </p:nvSpPr>
        <p:spPr>
          <a:xfrm>
            <a:off x="141728" y="2041062"/>
            <a:ext cx="5595880" cy="3181684"/>
          </a:xfrm>
        </p:spPr>
        <p:txBody>
          <a:bodyPr vert="horz" lIns="91440" tIns="45720" rIns="91440" bIns="45720" rtlCol="0" anchor="t">
            <a:normAutofit/>
          </a:bodyPr>
          <a:lstStyle/>
          <a:p>
            <a:r>
              <a:rPr lang="en-US" sz="2400" dirty="0">
                <a:latin typeface="Times New Roman" panose="02020603050405020304" pitchFamily="18" charset="0"/>
                <a:cs typeface="Times New Roman" panose="02020603050405020304" pitchFamily="18" charset="0"/>
              </a:rPr>
              <a:t>The target population was adults 65 years and older.</a:t>
            </a:r>
          </a:p>
          <a:p>
            <a:r>
              <a:rPr lang="en-US" sz="2400" dirty="0">
                <a:latin typeface="Times New Roman" panose="02020603050405020304" pitchFamily="18" charset="0"/>
                <a:cs typeface="Times New Roman" panose="02020603050405020304" pitchFamily="18" charset="0"/>
              </a:rPr>
              <a:t>The event took place at Blue Devil Drug in Castlewood, Virginia on July 9, 2020 from 3-5pm.</a:t>
            </a:r>
          </a:p>
          <a:p>
            <a:r>
              <a:rPr lang="en-US" sz="2400" dirty="0">
                <a:latin typeface="Times New Roman" panose="02020603050405020304" pitchFamily="18" charset="0"/>
                <a:cs typeface="Times New Roman" panose="02020603050405020304" pitchFamily="18" charset="0"/>
              </a:rPr>
              <a:t>The total time to gather information was 2 hours. </a:t>
            </a:r>
          </a:p>
          <a:p>
            <a:pPr marL="0"/>
            <a:endParaRPr lang="en-US" sz="1800" dirty="0"/>
          </a:p>
        </p:txBody>
      </p:sp>
    </p:spTree>
    <p:extLst>
      <p:ext uri="{BB962C8B-B14F-4D97-AF65-F5344CB8AC3E}">
        <p14:creationId xmlns:p14="http://schemas.microsoft.com/office/powerpoint/2010/main" val="297145636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picture containing building, sitting, table, brick&#10;&#10;Description automatically generated">
            <a:extLst>
              <a:ext uri="{FF2B5EF4-FFF2-40B4-BE49-F238E27FC236}">
                <a16:creationId xmlns:a16="http://schemas.microsoft.com/office/drawing/2014/main" id="{0F761B41-346C-401F-8243-00E4DA186BB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740" r="10598"/>
          <a:stretch/>
        </p:blipFill>
        <p:spPr>
          <a:xfrm>
            <a:off x="5420229"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1" name="Freeform: Shape 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969650-37D1-4943-B8CD-8C6F0505AC5E}"/>
              </a:ext>
            </a:extLst>
          </p:cNvPr>
          <p:cNvSpPr>
            <a:spLocks noGrp="1"/>
          </p:cNvSpPr>
          <p:nvPr>
            <p:ph type="title"/>
          </p:nvPr>
        </p:nvSpPr>
        <p:spPr>
          <a:xfrm>
            <a:off x="804672" y="501985"/>
            <a:ext cx="4782458" cy="1325563"/>
          </a:xfrm>
        </p:spPr>
        <p:txBody>
          <a:bodyPr vert="horz" lIns="91440" tIns="45720" rIns="91440" bIns="45720" rtlCol="0" anchor="ctr">
            <a:normAutofit/>
          </a:bodyPr>
          <a:lstStyle/>
          <a:p>
            <a:pPr lvl="1" algn="l" rtl="0">
              <a:lnSpc>
                <a:spcPct val="90000"/>
              </a:lnSpc>
              <a:spcBef>
                <a:spcPct val="0"/>
              </a:spcBef>
            </a:pPr>
            <a:r>
              <a:rPr lang="en-US" sz="4400" kern="1200" dirty="0">
                <a:solidFill>
                  <a:schemeClr val="tx1"/>
                </a:solidFill>
                <a:latin typeface="Times New Roman" panose="02020603050405020304" pitchFamily="18" charset="0"/>
                <a:ea typeface="+mj-ea"/>
                <a:cs typeface="Times New Roman" panose="02020603050405020304" pitchFamily="18" charset="0"/>
              </a:rPr>
              <a:t>Solution </a:t>
            </a:r>
          </a:p>
        </p:txBody>
      </p:sp>
      <p:sp>
        <p:nvSpPr>
          <p:cNvPr id="3" name="Content Placeholder 2">
            <a:extLst>
              <a:ext uri="{FF2B5EF4-FFF2-40B4-BE49-F238E27FC236}">
                <a16:creationId xmlns:a16="http://schemas.microsoft.com/office/drawing/2014/main" id="{0FE046BA-4D99-4C44-BC74-3EA82EC68BF2}"/>
              </a:ext>
            </a:extLst>
          </p:cNvPr>
          <p:cNvSpPr>
            <a:spLocks noGrp="1"/>
          </p:cNvSpPr>
          <p:nvPr>
            <p:ph sz="half" idx="1"/>
          </p:nvPr>
        </p:nvSpPr>
        <p:spPr>
          <a:xfrm>
            <a:off x="406914" y="1667898"/>
            <a:ext cx="5013315" cy="4391258"/>
          </a:xfrm>
        </p:spPr>
        <p:txBody>
          <a:bodyPr vert="horz" lIns="91440" tIns="45720" rIns="91440" bIns="45720" rtlCol="0" anchor="t">
            <a:noAutofit/>
          </a:bodyPr>
          <a:lstStyle/>
          <a:p>
            <a:r>
              <a:rPr lang="en-US" sz="2000" dirty="0">
                <a:latin typeface="Times New Roman" panose="02020603050405020304" pitchFamily="18" charset="0"/>
                <a:cs typeface="Times New Roman" panose="02020603050405020304" pitchFamily="18" charset="0"/>
              </a:rPr>
              <a:t>Solution: For each participant to take less than five medications. Also, for each participants physician to be up-to-date on all medications being taken. </a:t>
            </a:r>
          </a:p>
          <a:p>
            <a:r>
              <a:rPr lang="en-US" sz="2000" dirty="0">
                <a:latin typeface="Times New Roman" panose="02020603050405020304" pitchFamily="18" charset="0"/>
                <a:cs typeface="Times New Roman" panose="02020603050405020304" pitchFamily="18" charset="0"/>
              </a:rPr>
              <a:t>Alternative Solutions: Many disease processes require more than one medication and most of our target population have multiple disease processes, so it may be impossible for all participants take less than five medications. Our alternative solution is to decrease all unnecessary or duplicate medications. The goal is to take the least amount of mediations, while continuing to treat each disease process. </a:t>
            </a:r>
          </a:p>
        </p:txBody>
      </p:sp>
    </p:spTree>
    <p:extLst>
      <p:ext uri="{BB962C8B-B14F-4D97-AF65-F5344CB8AC3E}">
        <p14:creationId xmlns:p14="http://schemas.microsoft.com/office/powerpoint/2010/main" val="20107456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6" name="Content Placeholder 25" descr="A store front at day&#10;&#10;Description automatically generated">
            <a:extLst>
              <a:ext uri="{FF2B5EF4-FFF2-40B4-BE49-F238E27FC236}">
                <a16:creationId xmlns:a16="http://schemas.microsoft.com/office/drawing/2014/main" id="{5AB65E83-4F83-4075-9A13-AA8E89AFD5D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254" r="5085"/>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34" name="Freeform: Shape 3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3" name="Freeform: Shape 3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D595520E-FACF-4E51-AEB6-1E6DFF753A65}"/>
              </a:ext>
            </a:extLst>
          </p:cNvPr>
          <p:cNvSpPr>
            <a:spLocks noGrp="1"/>
          </p:cNvSpPr>
          <p:nvPr>
            <p:ph type="title"/>
          </p:nvPr>
        </p:nvSpPr>
        <p:spPr>
          <a:xfrm>
            <a:off x="733379" y="742655"/>
            <a:ext cx="4782458" cy="1325563"/>
          </a:xfrm>
        </p:spPr>
        <p:txBody>
          <a:bodyPr vert="horz" lIns="91440" tIns="45720" rIns="91440" bIns="45720" rtlCol="0" anchor="ctr">
            <a:normAutofit/>
          </a:bodyPr>
          <a:lstStyle/>
          <a:p>
            <a:r>
              <a:rPr lang="en-US" dirty="0">
                <a:latin typeface="Times New Roman" panose="02020603050405020304" pitchFamily="18" charset="0"/>
                <a:cs typeface="Times New Roman" panose="02020603050405020304" pitchFamily="18" charset="0"/>
              </a:rPr>
              <a:t>Plan </a:t>
            </a:r>
          </a:p>
        </p:txBody>
      </p:sp>
      <p:sp>
        <p:nvSpPr>
          <p:cNvPr id="18" name="Content Placeholder 17">
            <a:extLst>
              <a:ext uri="{FF2B5EF4-FFF2-40B4-BE49-F238E27FC236}">
                <a16:creationId xmlns:a16="http://schemas.microsoft.com/office/drawing/2014/main" id="{D35C3745-BEE5-443E-9AE7-7BF8304CC8B9}"/>
              </a:ext>
            </a:extLst>
          </p:cNvPr>
          <p:cNvSpPr>
            <a:spLocks noGrp="1"/>
          </p:cNvSpPr>
          <p:nvPr>
            <p:ph sz="half" idx="1"/>
          </p:nvPr>
        </p:nvSpPr>
        <p:spPr>
          <a:xfrm>
            <a:off x="566513" y="1915766"/>
            <a:ext cx="4949324" cy="4343717"/>
          </a:xfrm>
        </p:spPr>
        <p:txBody>
          <a:bodyPr vert="horz" lIns="91440" tIns="45720" rIns="91440" bIns="45720" rtlCol="0" anchor="t">
            <a:noAutofit/>
          </a:bodyPr>
          <a:lstStyle/>
          <a:p>
            <a:r>
              <a:rPr lang="en-US" sz="1500" dirty="0">
                <a:latin typeface="Times New Roman" panose="02020603050405020304" pitchFamily="18" charset="0"/>
                <a:cs typeface="Times New Roman" panose="02020603050405020304" pitchFamily="18" charset="0"/>
              </a:rPr>
              <a:t>Bring all medication bottles to every primary care provider visit including all over the counter medications. </a:t>
            </a:r>
          </a:p>
          <a:p>
            <a:r>
              <a:rPr lang="en-US" sz="1500" dirty="0">
                <a:latin typeface="Times New Roman" panose="02020603050405020304" pitchFamily="18" charset="0"/>
                <a:cs typeface="Times New Roman" panose="02020603050405020304" pitchFamily="18" charset="0"/>
              </a:rPr>
              <a:t>Discard empty or old prescription bottles.</a:t>
            </a:r>
          </a:p>
          <a:p>
            <a:r>
              <a:rPr lang="en-US" sz="1500" dirty="0">
                <a:latin typeface="Times New Roman" panose="02020603050405020304" pitchFamily="18" charset="0"/>
                <a:cs typeface="Times New Roman" panose="02020603050405020304" pitchFamily="18" charset="0"/>
              </a:rPr>
              <a:t>Have one primary care provider. </a:t>
            </a:r>
          </a:p>
          <a:p>
            <a:r>
              <a:rPr lang="en-US" sz="1500" dirty="0">
                <a:latin typeface="Times New Roman" panose="02020603050405020304" pitchFamily="18" charset="0"/>
                <a:cs typeface="Times New Roman" panose="02020603050405020304" pitchFamily="18" charset="0"/>
              </a:rPr>
              <a:t>Observe refill date and amount of pills left in medication bottle.</a:t>
            </a:r>
          </a:p>
          <a:p>
            <a:r>
              <a:rPr lang="en-US" sz="1500" dirty="0">
                <a:latin typeface="Times New Roman" panose="02020603050405020304" pitchFamily="18" charset="0"/>
                <a:cs typeface="Times New Roman" panose="02020603050405020304" pitchFamily="18" charset="0"/>
              </a:rPr>
              <a:t>Review medication regimens at every visit.</a:t>
            </a:r>
          </a:p>
          <a:p>
            <a:r>
              <a:rPr lang="en-US" sz="1500" dirty="0">
                <a:latin typeface="Times New Roman" panose="02020603050405020304" pitchFamily="18" charset="0"/>
                <a:cs typeface="Times New Roman" panose="02020603050405020304" pitchFamily="18" charset="0"/>
              </a:rPr>
              <a:t>Use one pharmacy for all medication refills. </a:t>
            </a:r>
          </a:p>
          <a:p>
            <a:r>
              <a:rPr lang="en-US" sz="1500" dirty="0">
                <a:latin typeface="Times New Roman" panose="02020603050405020304" pitchFamily="18" charset="0"/>
                <a:cs typeface="Times New Roman" panose="02020603050405020304" pitchFamily="18" charset="0"/>
              </a:rPr>
              <a:t>Consult primary care provider before starting any over the counter medications or supplements.  </a:t>
            </a:r>
          </a:p>
          <a:p>
            <a:r>
              <a:rPr lang="en-US" sz="1500" dirty="0">
                <a:latin typeface="Times New Roman" panose="02020603050405020304" pitchFamily="18" charset="0"/>
                <a:cs typeface="Times New Roman" panose="02020603050405020304" pitchFamily="18" charset="0"/>
              </a:rPr>
              <a:t>Understand medication side effects for all medications being taken.</a:t>
            </a:r>
          </a:p>
          <a:p>
            <a:r>
              <a:rPr lang="en-US" sz="1500" dirty="0">
                <a:latin typeface="Times New Roman" panose="02020603050405020304" pitchFamily="18" charset="0"/>
                <a:cs typeface="Times New Roman" panose="02020603050405020304" pitchFamily="18" charset="0"/>
              </a:rPr>
              <a:t>Do not store medications with someone else's medications. </a:t>
            </a:r>
          </a:p>
        </p:txBody>
      </p:sp>
    </p:spTree>
    <p:extLst>
      <p:ext uri="{BB962C8B-B14F-4D97-AF65-F5344CB8AC3E}">
        <p14:creationId xmlns:p14="http://schemas.microsoft.com/office/powerpoint/2010/main" val="209526032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picture containing person, person, building, standing&#10;&#10;Description automatically generated">
            <a:extLst>
              <a:ext uri="{FF2B5EF4-FFF2-40B4-BE49-F238E27FC236}">
                <a16:creationId xmlns:a16="http://schemas.microsoft.com/office/drawing/2014/main" id="{E13B3FEC-487D-4192-A300-BDC216E1184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153" r="7185"/>
          <a:stretch/>
        </p:blipFill>
        <p:spPr>
          <a:xfrm>
            <a:off x="5368031" y="71019"/>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31" name="Freeform: Shape 27">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0" name="Freeform: Shape 29">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74EED4E-CA7C-42E3-8E60-5682C2EBE98E}"/>
              </a:ext>
            </a:extLst>
          </p:cNvPr>
          <p:cNvSpPr>
            <a:spLocks noGrp="1"/>
          </p:cNvSpPr>
          <p:nvPr>
            <p:ph type="title"/>
          </p:nvPr>
        </p:nvSpPr>
        <p:spPr>
          <a:xfrm>
            <a:off x="733379" y="430094"/>
            <a:ext cx="4782458" cy="1604252"/>
          </a:xfrm>
        </p:spPr>
        <p:txBody>
          <a:bodyPr vert="horz" lIns="91440" tIns="45720" rIns="91440" bIns="45720" rtlCol="0" anchor="ctr">
            <a:normAutofit fontScale="90000"/>
          </a:bodyPr>
          <a:lstStyle/>
          <a:p>
            <a:r>
              <a:rPr lang="en-US" dirty="0">
                <a:latin typeface="Times New Roman" panose="02020603050405020304" pitchFamily="18" charset="0"/>
                <a:cs typeface="Times New Roman" panose="02020603050405020304" pitchFamily="18" charset="0"/>
              </a:rPr>
              <a:t>Interprofessional Responsibility </a:t>
            </a:r>
            <a:br>
              <a:rPr lang="en-US" dirty="0"/>
            </a:br>
            <a:endParaRPr lang="en-US" dirty="0"/>
          </a:p>
        </p:txBody>
      </p:sp>
      <p:sp>
        <p:nvSpPr>
          <p:cNvPr id="3" name="Content Placeholder 2">
            <a:extLst>
              <a:ext uri="{FF2B5EF4-FFF2-40B4-BE49-F238E27FC236}">
                <a16:creationId xmlns:a16="http://schemas.microsoft.com/office/drawing/2014/main" id="{BA1FE919-6850-45F3-99BB-70BDA0A04865}"/>
              </a:ext>
            </a:extLst>
          </p:cNvPr>
          <p:cNvSpPr>
            <a:spLocks noGrp="1"/>
          </p:cNvSpPr>
          <p:nvPr>
            <p:ph sz="half" idx="1"/>
          </p:nvPr>
        </p:nvSpPr>
        <p:spPr>
          <a:xfrm>
            <a:off x="585573" y="1808878"/>
            <a:ext cx="4782458" cy="3716214"/>
          </a:xfrm>
        </p:spPr>
        <p:txBody>
          <a:bodyPr vert="horz" lIns="91440" tIns="45720" rIns="91440" bIns="45720" rtlCol="0" anchor="t">
            <a:noAutofit/>
          </a:bodyPr>
          <a:lstStyle/>
          <a:p>
            <a:r>
              <a:rPr lang="en-US" sz="1800" dirty="0">
                <a:latin typeface="Times New Roman" panose="02020603050405020304" pitchFamily="18" charset="0"/>
                <a:cs typeface="Times New Roman" panose="02020603050405020304" pitchFamily="18" charset="0"/>
              </a:rPr>
              <a:t>The primary care provider, and any specialist provider would need to collaborate by sharing notes, telephone calls when necessary, and reviewing medications at each visit.</a:t>
            </a:r>
          </a:p>
          <a:p>
            <a:r>
              <a:rPr lang="en-US" sz="1800" dirty="0">
                <a:latin typeface="Times New Roman" panose="02020603050405020304" pitchFamily="18" charset="0"/>
                <a:cs typeface="Times New Roman" panose="02020603050405020304" pitchFamily="18" charset="0"/>
              </a:rPr>
              <a:t>The primary care provider should ensure the patient is using one pharmacy, the provider should collaborate with the pharmacy to ensure any discontinued medications are not available for refill at the pharmacy.</a:t>
            </a:r>
          </a:p>
          <a:p>
            <a:r>
              <a:rPr lang="en-US" sz="1800" dirty="0">
                <a:latin typeface="Times New Roman" panose="02020603050405020304" pitchFamily="18" charset="0"/>
                <a:cs typeface="Times New Roman" panose="02020603050405020304" pitchFamily="18" charset="0"/>
              </a:rPr>
              <a:t>The pharmacist should review all medications on file at each visit and call the primary care provider with any questions or concerns.</a:t>
            </a:r>
          </a:p>
          <a:p>
            <a:r>
              <a:rPr lang="en-US" sz="1800" dirty="0">
                <a:latin typeface="Times New Roman" panose="02020603050405020304" pitchFamily="18" charset="0"/>
                <a:cs typeface="Times New Roman" panose="02020603050405020304" pitchFamily="18" charset="0"/>
              </a:rPr>
              <a:t>Any provider prescribing a controlled substance needs to review the prescription monitoring program for their state to ensure compliance.</a:t>
            </a:r>
          </a:p>
        </p:txBody>
      </p:sp>
    </p:spTree>
    <p:extLst>
      <p:ext uri="{BB962C8B-B14F-4D97-AF65-F5344CB8AC3E}">
        <p14:creationId xmlns:p14="http://schemas.microsoft.com/office/powerpoint/2010/main" val="353156932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5288-E260-4B81-B984-8492D1483A12}"/>
              </a:ext>
            </a:extLst>
          </p:cNvPr>
          <p:cNvSpPr>
            <a:spLocks noGrp="1"/>
          </p:cNvSpPr>
          <p:nvPr>
            <p:ph type="title"/>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Pamphlet </a:t>
            </a:r>
          </a:p>
        </p:txBody>
      </p:sp>
      <p:pic>
        <p:nvPicPr>
          <p:cNvPr id="6" name="Content Placeholder 5" descr="A screenshot of a cell phone screen with text&#10;&#10;Description automatically generated">
            <a:extLst>
              <a:ext uri="{FF2B5EF4-FFF2-40B4-BE49-F238E27FC236}">
                <a16:creationId xmlns:a16="http://schemas.microsoft.com/office/drawing/2014/main" id="{831C8169-4676-40E1-8C4C-9D1C3DC16EF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8" name="Content Placeholder 7" descr="A screenshot of a social media post&#10;&#10;Description automatically generated">
            <a:extLst>
              <a:ext uri="{FF2B5EF4-FFF2-40B4-BE49-F238E27FC236}">
                <a16:creationId xmlns:a16="http://schemas.microsoft.com/office/drawing/2014/main" id="{06267513-462B-4610-98CD-9DDD154F5BB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4239274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Content Placeholder 7" descr="A picture containing plastic, container, food, table&#10;&#10;Description automatically generated">
            <a:extLst>
              <a:ext uri="{FF2B5EF4-FFF2-40B4-BE49-F238E27FC236}">
                <a16:creationId xmlns:a16="http://schemas.microsoft.com/office/drawing/2014/main" id="{A4DEF39F-FEED-4E86-A793-593B8A1120F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110" r="12228"/>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30" name="Freeform: Shape 2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2" name="Freeform: Shape 3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FEC0B170-240B-4A23-B2BD-6544C5AB9A05}"/>
              </a:ext>
            </a:extLst>
          </p:cNvPr>
          <p:cNvSpPr>
            <a:spLocks noGrp="1"/>
          </p:cNvSpPr>
          <p:nvPr>
            <p:ph type="title"/>
          </p:nvPr>
        </p:nvSpPr>
        <p:spPr>
          <a:xfrm>
            <a:off x="848807" y="742084"/>
            <a:ext cx="4782458" cy="1325563"/>
          </a:xfrm>
        </p:spPr>
        <p:txBody>
          <a:bodyPr vert="horz" lIns="91440" tIns="45720" rIns="91440" bIns="45720" rtlCol="0" anchor="ctr">
            <a:normAutofit/>
          </a:bodyPr>
          <a:lstStyle/>
          <a:p>
            <a:pPr lvl="1" algn="l" rtl="0">
              <a:lnSpc>
                <a:spcPct val="90000"/>
              </a:lnSpc>
              <a:spcBef>
                <a:spcPct val="0"/>
              </a:spcBef>
            </a:pPr>
            <a:r>
              <a:rPr lang="en-US" sz="4400" kern="1200" dirty="0">
                <a:solidFill>
                  <a:schemeClr val="tx1"/>
                </a:solidFill>
                <a:latin typeface="Times New Roman" panose="02020603050405020304" pitchFamily="18" charset="0"/>
                <a:ea typeface="+mj-ea"/>
                <a:cs typeface="Times New Roman" panose="02020603050405020304" pitchFamily="18" charset="0"/>
              </a:rPr>
              <a:t>Teaching Methods </a:t>
            </a:r>
          </a:p>
        </p:txBody>
      </p:sp>
      <p:sp>
        <p:nvSpPr>
          <p:cNvPr id="5" name="Content Placeholder 4">
            <a:extLst>
              <a:ext uri="{FF2B5EF4-FFF2-40B4-BE49-F238E27FC236}">
                <a16:creationId xmlns:a16="http://schemas.microsoft.com/office/drawing/2014/main" id="{94BBECA7-8A81-4670-9932-1319A2E36658}"/>
              </a:ext>
            </a:extLst>
          </p:cNvPr>
          <p:cNvSpPr>
            <a:spLocks noGrp="1"/>
          </p:cNvSpPr>
          <p:nvPr>
            <p:ph sz="half" idx="1"/>
          </p:nvPr>
        </p:nvSpPr>
        <p:spPr>
          <a:xfrm>
            <a:off x="848807" y="2067647"/>
            <a:ext cx="4782458" cy="3181684"/>
          </a:xfrm>
        </p:spPr>
        <p:txBody>
          <a:bodyPr vert="horz" lIns="91440" tIns="45720" rIns="91440" bIns="45720" rtlCol="0" anchor="t">
            <a:normAutofit lnSpcReduction="10000"/>
          </a:bodyPr>
          <a:lstStyle/>
          <a:p>
            <a:pPr marL="0"/>
            <a:r>
              <a:rPr lang="en-US" sz="1800" dirty="0">
                <a:latin typeface="Times New Roman" panose="02020603050405020304" pitchFamily="18" charset="0"/>
                <a:cs typeface="Times New Roman" panose="02020603050405020304" pitchFamily="18" charset="0"/>
              </a:rPr>
              <a:t>Our group attracted participants by offering a “free goody bag” for 6 minutes of their time.</a:t>
            </a:r>
          </a:p>
          <a:p>
            <a:pPr marL="0"/>
            <a:r>
              <a:rPr lang="en-US" sz="1800" dirty="0">
                <a:latin typeface="Times New Roman" panose="02020603050405020304" pitchFamily="18" charset="0"/>
                <a:cs typeface="Times New Roman" panose="02020603050405020304" pitchFamily="18" charset="0"/>
              </a:rPr>
              <a:t>Representatives from the group used the poster board and pamphlet discussed in the previous two slides to educate our participates about polypharmacy and then each participant received a pamphlet to reinforce learning. </a:t>
            </a:r>
          </a:p>
          <a:p>
            <a:pPr marL="0"/>
            <a:r>
              <a:rPr lang="en-US" sz="1800" dirty="0">
                <a:latin typeface="Times New Roman" panose="02020603050405020304" pitchFamily="18" charset="0"/>
                <a:cs typeface="Times New Roman" panose="02020603050405020304" pitchFamily="18" charset="0"/>
              </a:rPr>
              <a:t>We then presented a three question survey to evaluate our teaching method. </a:t>
            </a:r>
          </a:p>
          <a:p>
            <a:pPr marL="0"/>
            <a:r>
              <a:rPr lang="en-US" sz="1800" dirty="0">
                <a:latin typeface="Times New Roman" panose="02020603050405020304" pitchFamily="18" charset="0"/>
                <a:cs typeface="Times New Roman" panose="02020603050405020304" pitchFamily="18" charset="0"/>
              </a:rPr>
              <a:t>The participant was then offered a free water bottle for participating in our evaluation questionnaire.</a:t>
            </a:r>
          </a:p>
          <a:p>
            <a:pPr marL="0"/>
            <a:endParaRPr lang="en-US" sz="1800" dirty="0"/>
          </a:p>
        </p:txBody>
      </p:sp>
    </p:spTree>
    <p:extLst>
      <p:ext uri="{BB962C8B-B14F-4D97-AF65-F5344CB8AC3E}">
        <p14:creationId xmlns:p14="http://schemas.microsoft.com/office/powerpoint/2010/main" val="235242689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9" name="Freeform: Shape 28">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806EF18-BBA8-46DD-8192-548E26701607}"/>
              </a:ext>
            </a:extLst>
          </p:cNvPr>
          <p:cNvSpPr>
            <a:spLocks noGrp="1"/>
          </p:cNvSpPr>
          <p:nvPr>
            <p:ph type="title"/>
          </p:nvPr>
        </p:nvSpPr>
        <p:spPr>
          <a:xfrm>
            <a:off x="470142" y="219645"/>
            <a:ext cx="4782458" cy="1325563"/>
          </a:xfrm>
        </p:spPr>
        <p:txBody>
          <a:bodyPr vert="horz" lIns="91440" tIns="45720" rIns="91440" bIns="45720" rtlCol="0" anchor="ctr">
            <a:normAutofit/>
          </a:bodyPr>
          <a:lstStyle/>
          <a:p>
            <a:r>
              <a:rPr lang="en-US" dirty="0">
                <a:latin typeface="Times New Roman" panose="02020603050405020304" pitchFamily="18" charset="0"/>
                <a:cs typeface="Times New Roman" panose="02020603050405020304" pitchFamily="18" charset="0"/>
              </a:rPr>
              <a:t>Evaluation </a:t>
            </a:r>
          </a:p>
        </p:txBody>
      </p:sp>
      <p:sp>
        <p:nvSpPr>
          <p:cNvPr id="3" name="Content Placeholder 2">
            <a:extLst>
              <a:ext uri="{FF2B5EF4-FFF2-40B4-BE49-F238E27FC236}">
                <a16:creationId xmlns:a16="http://schemas.microsoft.com/office/drawing/2014/main" id="{8094B664-BE2B-4137-BFDD-A37AB5BA35CB}"/>
              </a:ext>
            </a:extLst>
          </p:cNvPr>
          <p:cNvSpPr>
            <a:spLocks noGrp="1"/>
          </p:cNvSpPr>
          <p:nvPr>
            <p:ph sz="half" idx="1"/>
          </p:nvPr>
        </p:nvSpPr>
        <p:spPr>
          <a:xfrm>
            <a:off x="257175" y="1620982"/>
            <a:ext cx="5422656" cy="4498464"/>
          </a:xfrm>
        </p:spPr>
        <p:txBody>
          <a:bodyPr vert="horz" lIns="91440" tIns="45720" rIns="91440" bIns="45720" rtlCol="0" anchor="t">
            <a:normAutofit/>
          </a:bodyPr>
          <a:lstStyle/>
          <a:p>
            <a:r>
              <a:rPr lang="en-US" sz="1900" dirty="0">
                <a:latin typeface="Times New Roman" panose="02020603050405020304" pitchFamily="18" charset="0"/>
                <a:cs typeface="Times New Roman" panose="02020603050405020304" pitchFamily="18" charset="0"/>
              </a:rPr>
              <a:t>Willing Participants filled out the questionnaire.</a:t>
            </a:r>
          </a:p>
          <a:p>
            <a:r>
              <a:rPr lang="en-US" sz="1900" dirty="0">
                <a:latin typeface="Times New Roman" panose="02020603050405020304" pitchFamily="18" charset="0"/>
                <a:cs typeface="Times New Roman" panose="02020603050405020304" pitchFamily="18" charset="0"/>
              </a:rPr>
              <a:t>The Blue Devil Drug pharmacist reviewed all medications while the client waited on their medication refills. Due to COVID and HIPPA we did not enter the pharmacy for the review of medications. </a:t>
            </a:r>
          </a:p>
          <a:p>
            <a:r>
              <a:rPr lang="en-US" sz="1900" dirty="0">
                <a:latin typeface="Times New Roman" panose="02020603050405020304" pitchFamily="18" charset="0"/>
                <a:cs typeface="Times New Roman" panose="02020603050405020304" pitchFamily="18" charset="0"/>
              </a:rPr>
              <a:t>The participants verbalized awareness and knowledge about polypharmacy. Participants also expressed how the pamphlet and poster board made the material easier to understand.</a:t>
            </a:r>
          </a:p>
          <a:p>
            <a:r>
              <a:rPr lang="en-US" sz="1900" dirty="0">
                <a:latin typeface="Times New Roman" panose="02020603050405020304" pitchFamily="18" charset="0"/>
                <a:cs typeface="Times New Roman" panose="02020603050405020304" pitchFamily="18" charset="0"/>
              </a:rPr>
              <a:t>The owner of Blue Devil Drug expressed gratitude that we completed our project at the pharmacy. The pharmacist was eager to do their part by reviewing the client’s medications at each refill visit to reduce polypharmacy</a:t>
            </a:r>
            <a:r>
              <a:rPr lang="en-US" sz="1300" dirty="0">
                <a:latin typeface="Times New Roman" panose="02020603050405020304" pitchFamily="18" charset="0"/>
                <a:cs typeface="Times New Roman" panose="02020603050405020304" pitchFamily="18" charset="0"/>
              </a:rPr>
              <a:t>. </a:t>
            </a:r>
          </a:p>
        </p:txBody>
      </p:sp>
      <p:pic>
        <p:nvPicPr>
          <p:cNvPr id="10" name="Content Placeholder 9" descr="A close up of text on a white background&#10;&#10;Description automatically generated">
            <a:extLst>
              <a:ext uri="{FF2B5EF4-FFF2-40B4-BE49-F238E27FC236}">
                <a16:creationId xmlns:a16="http://schemas.microsoft.com/office/drawing/2014/main" id="{F7FC6F7A-BB85-4474-A348-2E9054B86A9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7975" y="1396289"/>
            <a:ext cx="5276850" cy="3743325"/>
          </a:xfrm>
        </p:spPr>
      </p:pic>
    </p:spTree>
    <p:extLst>
      <p:ext uri="{BB962C8B-B14F-4D97-AF65-F5344CB8AC3E}">
        <p14:creationId xmlns:p14="http://schemas.microsoft.com/office/powerpoint/2010/main" val="75216399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784</Words>
  <Application>Microsoft Macintosh PowerPoint</Application>
  <PresentationFormat>Widescreen</PresentationFormat>
  <Paragraphs>43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Polypharmacy </vt:lpstr>
      <vt:lpstr>Polypharmacy</vt:lpstr>
      <vt:lpstr>Polypharmacy </vt:lpstr>
      <vt:lpstr>Solution </vt:lpstr>
      <vt:lpstr>Plan </vt:lpstr>
      <vt:lpstr>Interprofessional Responsibility  </vt:lpstr>
      <vt:lpstr>Pamphlet </vt:lpstr>
      <vt:lpstr>Teaching Methods </vt:lpstr>
      <vt:lpstr>Evaluation </vt:lpstr>
      <vt:lpstr>Questionnaire Results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Polypharmacy </dc:title>
  <dc:creator>Eric Beaulieu</dc:creator>
  <cp:lastModifiedBy>Eric Beaulieu</cp:lastModifiedBy>
  <cp:revision>13</cp:revision>
  <dcterms:created xsi:type="dcterms:W3CDTF">2020-07-14T23:04:38Z</dcterms:created>
  <dcterms:modified xsi:type="dcterms:W3CDTF">2020-07-15T00:20:46Z</dcterms:modified>
</cp:coreProperties>
</file>