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1" r:id="rId6"/>
    <p:sldId id="262" r:id="rId7"/>
    <p:sldId id="264" r:id="rId8"/>
    <p:sldId id="263" r:id="rId9"/>
    <p:sldId id="265" r:id="rId10"/>
    <p:sldId id="266" r:id="rId11"/>
    <p:sldId id="267" r:id="rId12"/>
    <p:sldId id="268" r:id="rId13"/>
    <p:sldId id="269" r:id="rId14"/>
    <p:sldId id="26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85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3/25/2020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3/25/2020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3/25/2020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3/25/2020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3/25/2020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3/25/2020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3/25/2020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3/25/2020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3/25/2020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6AE81-901A-43AE-BCE7-89060F76EBF8}"/>
              </a:ext>
            </a:extLst>
          </p:cNvPr>
          <p:cNvSpPr>
            <a:spLocks noGrp="1"/>
          </p:cNvSpPr>
          <p:nvPr>
            <p:ph type="ctrTitle"/>
          </p:nvPr>
        </p:nvSpPr>
        <p:spPr/>
        <p:txBody>
          <a:bodyPr/>
          <a:lstStyle/>
          <a:p>
            <a:r>
              <a:rPr lang="en-US" dirty="0"/>
              <a:t>Osteoporosis</a:t>
            </a:r>
          </a:p>
        </p:txBody>
      </p:sp>
      <p:sp>
        <p:nvSpPr>
          <p:cNvPr id="3" name="Subtitle 2">
            <a:extLst>
              <a:ext uri="{FF2B5EF4-FFF2-40B4-BE49-F238E27FC236}">
                <a16:creationId xmlns:a16="http://schemas.microsoft.com/office/drawing/2014/main" id="{D3DB2FD0-DC24-4A22-BDA1-D722E13F9BCD}"/>
              </a:ext>
            </a:extLst>
          </p:cNvPr>
          <p:cNvSpPr>
            <a:spLocks noGrp="1"/>
          </p:cNvSpPr>
          <p:nvPr>
            <p:ph type="subTitle" idx="1"/>
          </p:nvPr>
        </p:nvSpPr>
        <p:spPr/>
        <p:txBody>
          <a:bodyPr/>
          <a:lstStyle/>
          <a:p>
            <a:r>
              <a:rPr lang="en-US" dirty="0"/>
              <a:t>Angel Hobbs</a:t>
            </a:r>
          </a:p>
        </p:txBody>
      </p:sp>
    </p:spTree>
    <p:extLst>
      <p:ext uri="{BB962C8B-B14F-4D97-AF65-F5344CB8AC3E}">
        <p14:creationId xmlns:p14="http://schemas.microsoft.com/office/powerpoint/2010/main" val="2456267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9F4B5-BB1A-4C1B-92B7-70194C738936}"/>
              </a:ext>
            </a:extLst>
          </p:cNvPr>
          <p:cNvSpPr>
            <a:spLocks noGrp="1"/>
          </p:cNvSpPr>
          <p:nvPr>
            <p:ph type="title"/>
          </p:nvPr>
        </p:nvSpPr>
        <p:spPr/>
        <p:txBody>
          <a:bodyPr>
            <a:normAutofit fontScale="90000"/>
          </a:bodyPr>
          <a:lstStyle/>
          <a:p>
            <a:pPr algn="ctr"/>
            <a:r>
              <a:rPr lang="en-US" dirty="0"/>
              <a:t>Drug to Drug interactions and Side effects with Fosamax</a:t>
            </a:r>
          </a:p>
        </p:txBody>
      </p:sp>
      <p:sp>
        <p:nvSpPr>
          <p:cNvPr id="3" name="Content Placeholder 2">
            <a:extLst>
              <a:ext uri="{FF2B5EF4-FFF2-40B4-BE49-F238E27FC236}">
                <a16:creationId xmlns:a16="http://schemas.microsoft.com/office/drawing/2014/main" id="{4A9CEAF5-D1F1-421A-942F-E9283D5C0403}"/>
              </a:ext>
            </a:extLst>
          </p:cNvPr>
          <p:cNvSpPr>
            <a:spLocks noGrp="1"/>
          </p:cNvSpPr>
          <p:nvPr>
            <p:ph sz="half" idx="1"/>
          </p:nvPr>
        </p:nvSpPr>
        <p:spPr/>
        <p:txBody>
          <a:bodyPr/>
          <a:lstStyle/>
          <a:p>
            <a:r>
              <a:rPr lang="en-US" b="1" dirty="0"/>
              <a:t>Drug to Drug interactions: </a:t>
            </a:r>
          </a:p>
          <a:p>
            <a:r>
              <a:rPr lang="en-US" dirty="0"/>
              <a:t>Calcium Supplements/Antacids-interfere with absorption of Fosamax</a:t>
            </a:r>
          </a:p>
          <a:p>
            <a:r>
              <a:rPr lang="en-US" dirty="0"/>
              <a:t>Aspirin- increased risk for upper GI bleed</a:t>
            </a:r>
          </a:p>
          <a:p>
            <a:r>
              <a:rPr lang="en-US" dirty="0"/>
              <a:t>NSAIDS- increased risk for upper GI bleed</a:t>
            </a:r>
          </a:p>
          <a:p>
            <a:r>
              <a:rPr lang="en-US" dirty="0"/>
              <a:t>Ranitidine- bioavailability doubles. Increased risk of GI bleeding with dose &gt; 10mg/d</a:t>
            </a:r>
          </a:p>
          <a:p>
            <a:endParaRPr lang="en-US" dirty="0"/>
          </a:p>
          <a:p>
            <a:endParaRPr lang="en-US" dirty="0"/>
          </a:p>
        </p:txBody>
      </p:sp>
      <p:sp>
        <p:nvSpPr>
          <p:cNvPr id="4" name="Content Placeholder 3">
            <a:extLst>
              <a:ext uri="{FF2B5EF4-FFF2-40B4-BE49-F238E27FC236}">
                <a16:creationId xmlns:a16="http://schemas.microsoft.com/office/drawing/2014/main" id="{907EF42D-A2CE-41C0-9F14-D5FDE89A2BC5}"/>
              </a:ext>
            </a:extLst>
          </p:cNvPr>
          <p:cNvSpPr>
            <a:spLocks noGrp="1"/>
          </p:cNvSpPr>
          <p:nvPr>
            <p:ph sz="half" idx="2"/>
          </p:nvPr>
        </p:nvSpPr>
        <p:spPr/>
        <p:txBody>
          <a:bodyPr/>
          <a:lstStyle/>
          <a:p>
            <a:r>
              <a:rPr lang="en-US" b="1" dirty="0"/>
              <a:t>Side Effects: </a:t>
            </a:r>
          </a:p>
          <a:p>
            <a:r>
              <a:rPr lang="en-US" dirty="0"/>
              <a:t>Esophageal irritation, GI upset</a:t>
            </a:r>
          </a:p>
          <a:p>
            <a:r>
              <a:rPr lang="en-US" dirty="0"/>
              <a:t>Heartburn</a:t>
            </a:r>
          </a:p>
          <a:p>
            <a:r>
              <a:rPr lang="en-US" dirty="0"/>
              <a:t>Constipation</a:t>
            </a:r>
          </a:p>
          <a:p>
            <a:r>
              <a:rPr lang="en-US" dirty="0"/>
              <a:t>Diarrhea</a:t>
            </a:r>
          </a:p>
          <a:p>
            <a:r>
              <a:rPr lang="en-US" dirty="0"/>
              <a:t>Low calcium levels in blood</a:t>
            </a:r>
          </a:p>
          <a:p>
            <a:r>
              <a:rPr lang="en-US" dirty="0"/>
              <a:t>Bone, joint or muscle pain</a:t>
            </a:r>
          </a:p>
          <a:p>
            <a:r>
              <a:rPr lang="en-US" dirty="0"/>
              <a:t>Severe jaw bone problems (osteonecrosis)</a:t>
            </a:r>
          </a:p>
          <a:p>
            <a:r>
              <a:rPr lang="en-US" dirty="0"/>
              <a:t>Unusual thigh bone fractures</a:t>
            </a:r>
          </a:p>
          <a:p>
            <a:endParaRPr lang="en-US" dirty="0"/>
          </a:p>
          <a:p>
            <a:endParaRPr lang="en-US" dirty="0"/>
          </a:p>
        </p:txBody>
      </p:sp>
    </p:spTree>
    <p:extLst>
      <p:ext uri="{BB962C8B-B14F-4D97-AF65-F5344CB8AC3E}">
        <p14:creationId xmlns:p14="http://schemas.microsoft.com/office/powerpoint/2010/main" val="561690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4F33A-03D0-47E9-8C04-7BB29AE6D69C}"/>
              </a:ext>
            </a:extLst>
          </p:cNvPr>
          <p:cNvSpPr>
            <a:spLocks noGrp="1"/>
          </p:cNvSpPr>
          <p:nvPr>
            <p:ph type="title"/>
          </p:nvPr>
        </p:nvSpPr>
        <p:spPr>
          <a:xfrm>
            <a:off x="1066800" y="642594"/>
            <a:ext cx="10058400" cy="900456"/>
          </a:xfrm>
        </p:spPr>
        <p:txBody>
          <a:bodyPr/>
          <a:lstStyle/>
          <a:p>
            <a:pPr algn="ctr"/>
            <a:r>
              <a:rPr lang="en-US" dirty="0"/>
              <a:t>Mechanism of Action</a:t>
            </a:r>
          </a:p>
        </p:txBody>
      </p:sp>
      <p:sp>
        <p:nvSpPr>
          <p:cNvPr id="3" name="Content Placeholder 2">
            <a:extLst>
              <a:ext uri="{FF2B5EF4-FFF2-40B4-BE49-F238E27FC236}">
                <a16:creationId xmlns:a16="http://schemas.microsoft.com/office/drawing/2014/main" id="{DF34A65D-2DF2-48BC-89F8-04A0F2F2CE1F}"/>
              </a:ext>
            </a:extLst>
          </p:cNvPr>
          <p:cNvSpPr>
            <a:spLocks noGrp="1"/>
          </p:cNvSpPr>
          <p:nvPr>
            <p:ph idx="1"/>
          </p:nvPr>
        </p:nvSpPr>
        <p:spPr>
          <a:xfrm>
            <a:off x="1066800" y="1657351"/>
            <a:ext cx="10058400" cy="4786312"/>
          </a:xfrm>
        </p:spPr>
        <p:txBody>
          <a:bodyPr>
            <a:normAutofit lnSpcReduction="10000"/>
          </a:bodyPr>
          <a:lstStyle/>
          <a:p>
            <a:r>
              <a:rPr lang="en-US" dirty="0"/>
              <a:t>The normal remodeling of bone is initiated by osteoclastic activity. In response to microfractures and other damage to the bone, osteoclasts are drawn to the damaged area, attach to it’s surface and resorb the damaged and surrounding bone, creating a resorption pit. Resorption is accomplished by pseudopodia, which attach to the bone surface and secrete acids and enzymes that dissolve bone. The osteoclast leave and osteoblast move in by lining up to cover the surface of the pit and form new bone. </a:t>
            </a:r>
          </a:p>
          <a:p>
            <a:r>
              <a:rPr lang="en-US" dirty="0"/>
              <a:t>Bisphosphates adhere tightly to bone and by inhibiting osteoclastic activity, are potent inhibitors of both normal and abnormal bone resorption. Fosamax is a highly selective inhibitor of bone resorption and 100 to 500 times more potent than other drugs. It does not interfere with osteoclast recruitment or attachment, but it does inhibit osteoclastic activity. In addition to their inhibitory effect on osteoclasts, bisphosphonates appear to have a beneficial effect on osteoblasts. Bisphosphonates prevented osteocyte and osteoblast apoptosis.</a:t>
            </a:r>
          </a:p>
          <a:p>
            <a:r>
              <a:rPr lang="en-US" dirty="0"/>
              <a:t>There is no evidence that Bisphosphates are systematically metabolized. Any portion of the drug that is not distributed to the bone is largely excreted in the urine. </a:t>
            </a:r>
          </a:p>
          <a:p>
            <a:r>
              <a:rPr lang="en-US" dirty="0"/>
              <a:t>Bioavailability is decreased by 40% with any food. Must take 30 minutes or more before any food intake. </a:t>
            </a:r>
          </a:p>
        </p:txBody>
      </p:sp>
    </p:spTree>
    <p:extLst>
      <p:ext uri="{BB962C8B-B14F-4D97-AF65-F5344CB8AC3E}">
        <p14:creationId xmlns:p14="http://schemas.microsoft.com/office/powerpoint/2010/main" val="2287040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902BB-54BC-4209-8C55-12D0C8E9F533}"/>
              </a:ext>
            </a:extLst>
          </p:cNvPr>
          <p:cNvSpPr>
            <a:spLocks noGrp="1"/>
          </p:cNvSpPr>
          <p:nvPr>
            <p:ph type="title"/>
          </p:nvPr>
        </p:nvSpPr>
        <p:spPr>
          <a:xfrm>
            <a:off x="1066800" y="642594"/>
            <a:ext cx="10058400" cy="514694"/>
          </a:xfrm>
        </p:spPr>
        <p:txBody>
          <a:bodyPr>
            <a:normAutofit fontScale="90000"/>
          </a:bodyPr>
          <a:lstStyle/>
          <a:p>
            <a:pPr algn="ctr"/>
            <a:r>
              <a:rPr lang="en-US" dirty="0"/>
              <a:t>Prescriptions</a:t>
            </a:r>
          </a:p>
        </p:txBody>
      </p:sp>
      <p:sp>
        <p:nvSpPr>
          <p:cNvPr id="3" name="Content Placeholder 2">
            <a:extLst>
              <a:ext uri="{FF2B5EF4-FFF2-40B4-BE49-F238E27FC236}">
                <a16:creationId xmlns:a16="http://schemas.microsoft.com/office/drawing/2014/main" id="{35F0F568-A81F-4B86-BFD5-AF989D2A1FA2}"/>
              </a:ext>
            </a:extLst>
          </p:cNvPr>
          <p:cNvSpPr>
            <a:spLocks noGrp="1"/>
          </p:cNvSpPr>
          <p:nvPr>
            <p:ph idx="1"/>
          </p:nvPr>
        </p:nvSpPr>
        <p:spPr>
          <a:xfrm>
            <a:off x="1066800" y="1671638"/>
            <a:ext cx="10058400" cy="4800600"/>
          </a:xfrm>
        </p:spPr>
        <p:txBody>
          <a:bodyPr>
            <a:normAutofit fontScale="85000" lnSpcReduction="10000"/>
          </a:bodyPr>
          <a:lstStyle/>
          <a:p>
            <a:pPr marL="0" indent="0" algn="ctr">
              <a:buNone/>
            </a:pPr>
            <a:r>
              <a:rPr lang="en-US" sz="1300" dirty="0">
                <a:latin typeface="Bahnschrift" panose="020B0502040204020203" pitchFamily="34" charset="0"/>
              </a:rPr>
              <a:t>			</a:t>
            </a:r>
            <a:r>
              <a:rPr lang="en-US" sz="1700" dirty="0">
                <a:latin typeface="Calibri" panose="020F0502020204030204" pitchFamily="34" charset="0"/>
                <a:cs typeface="Calibri" panose="020F0502020204030204" pitchFamily="34" charset="0"/>
              </a:rPr>
              <a:t>              </a:t>
            </a:r>
            <a:r>
              <a:rPr lang="en-US" sz="1900" b="1" dirty="0">
                <a:latin typeface="Calibri" panose="020F0502020204030204" pitchFamily="34" charset="0"/>
                <a:cs typeface="Calibri" panose="020F0502020204030204" pitchFamily="34" charset="0"/>
              </a:rPr>
              <a:t>Rogersville Family Practice                                 Angel Hobbs, FNP student  </a:t>
            </a:r>
          </a:p>
          <a:p>
            <a:pPr marL="0" indent="0" algn="ctr">
              <a:buNone/>
            </a:pPr>
            <a:r>
              <a:rPr lang="en-US" sz="1900" b="1" dirty="0">
                <a:latin typeface="Calibri" panose="020F0502020204030204" pitchFamily="34" charset="0"/>
                <a:cs typeface="Calibri" panose="020F0502020204030204" pitchFamily="34" charset="0"/>
              </a:rPr>
              <a:t>                                                                            754 Main Street                                       DEA#  12345236920                                                               </a:t>
            </a:r>
          </a:p>
          <a:p>
            <a:pPr marL="0" indent="0" algn="ctr">
              <a:buNone/>
            </a:pPr>
            <a:r>
              <a:rPr lang="en-US" sz="1900" b="1" dirty="0">
                <a:latin typeface="Calibri" panose="020F0502020204030204" pitchFamily="34" charset="0"/>
                <a:cs typeface="Calibri" panose="020F0502020204030204" pitchFamily="34" charset="0"/>
              </a:rPr>
              <a:t>Rogersville, Tn. 37857</a:t>
            </a:r>
          </a:p>
          <a:p>
            <a:pPr marL="0" indent="0" algn="ctr">
              <a:buNone/>
            </a:pPr>
            <a:r>
              <a:rPr lang="en-US" sz="1900" b="1" dirty="0">
                <a:latin typeface="Calibri" panose="020F0502020204030204" pitchFamily="34" charset="0"/>
                <a:cs typeface="Calibri" panose="020F0502020204030204" pitchFamily="34" charset="0"/>
              </a:rPr>
              <a:t>Phone# 867-5309</a:t>
            </a:r>
          </a:p>
          <a:p>
            <a:pPr marL="0" indent="0">
              <a:buNone/>
            </a:pPr>
            <a:endParaRPr lang="en-US" dirty="0"/>
          </a:p>
          <a:p>
            <a:pPr marL="0" indent="0">
              <a:buNone/>
            </a:pPr>
            <a:r>
              <a:rPr lang="en-US" b="1" u="sng" dirty="0"/>
              <a:t>Name:</a:t>
            </a:r>
            <a:r>
              <a:rPr lang="en-US" u="sng" dirty="0"/>
              <a:t> Marge Simpson             </a:t>
            </a:r>
            <a:r>
              <a:rPr lang="en-US" b="1" u="sng" dirty="0"/>
              <a:t>DOB:</a:t>
            </a:r>
            <a:r>
              <a:rPr lang="en-US" u="sng" dirty="0"/>
              <a:t> 10-1-1956                          </a:t>
            </a:r>
            <a:r>
              <a:rPr lang="en-US" b="1" u="sng" dirty="0"/>
              <a:t>Date:</a:t>
            </a:r>
            <a:r>
              <a:rPr lang="en-US" u="sng" dirty="0"/>
              <a:t> 3-11-2020</a:t>
            </a:r>
          </a:p>
          <a:p>
            <a:pPr marL="0" indent="0">
              <a:buNone/>
            </a:pPr>
            <a:r>
              <a:rPr lang="en-US" b="1" u="sng" dirty="0"/>
              <a:t>Address:</a:t>
            </a:r>
            <a:r>
              <a:rPr lang="en-US" u="sng" dirty="0"/>
              <a:t> 743 Evergreen Terrace Springfield</a:t>
            </a:r>
          </a:p>
          <a:p>
            <a:pPr marL="0" indent="0">
              <a:buNone/>
            </a:pPr>
            <a:endParaRPr lang="en-US" dirty="0"/>
          </a:p>
          <a:p>
            <a:pPr marL="0" indent="0">
              <a:buNone/>
            </a:pPr>
            <a:r>
              <a:rPr lang="en-US" sz="1900" b="1" dirty="0">
                <a:latin typeface="Calibri" panose="020F0502020204030204" pitchFamily="34" charset="0"/>
                <a:cs typeface="Calibri" panose="020F0502020204030204" pitchFamily="34" charset="0"/>
              </a:rPr>
              <a:t>RX</a:t>
            </a:r>
          </a:p>
          <a:p>
            <a:pPr marL="0" indent="0">
              <a:buNone/>
            </a:pPr>
            <a:r>
              <a:rPr lang="en-US" dirty="0"/>
              <a:t>Fosamax 10 mg</a:t>
            </a:r>
          </a:p>
          <a:p>
            <a:pPr marL="0" indent="0">
              <a:buNone/>
            </a:pPr>
            <a:r>
              <a:rPr lang="en-US" dirty="0"/>
              <a:t>Sig: Take one tablet daily on an empty stomach for Osteoporosis. Take 30 (thirty) minutes before food intake. </a:t>
            </a:r>
          </a:p>
          <a:p>
            <a:pPr marL="0" indent="0">
              <a:buNone/>
            </a:pPr>
            <a:r>
              <a:rPr lang="en-US" dirty="0"/>
              <a:t>Dispense: #30 (thirty) </a:t>
            </a:r>
          </a:p>
          <a:p>
            <a:pPr marL="0" indent="0">
              <a:buNone/>
            </a:pPr>
            <a:r>
              <a:rPr lang="en-US" dirty="0"/>
              <a:t>Refills: 2 (two)                                                                                      </a:t>
            </a:r>
            <a:r>
              <a:rPr lang="en-US" dirty="0">
                <a:latin typeface="Bradley Hand ITC" panose="03070402050302030203" pitchFamily="66" charset="0"/>
              </a:rPr>
              <a:t>Angel Hobbs, FNP-student                           							</a:t>
            </a:r>
          </a:p>
        </p:txBody>
      </p:sp>
    </p:spTree>
    <p:extLst>
      <p:ext uri="{BB962C8B-B14F-4D97-AF65-F5344CB8AC3E}">
        <p14:creationId xmlns:p14="http://schemas.microsoft.com/office/powerpoint/2010/main" val="1954910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9A3F074-975C-4D80-94C6-F57A436131B4}"/>
              </a:ext>
            </a:extLst>
          </p:cNvPr>
          <p:cNvSpPr/>
          <p:nvPr/>
        </p:nvSpPr>
        <p:spPr>
          <a:xfrm>
            <a:off x="1157288" y="1643896"/>
            <a:ext cx="9429749" cy="4247317"/>
          </a:xfrm>
          <a:prstGeom prst="rect">
            <a:avLst/>
          </a:prstGeom>
        </p:spPr>
        <p:txBody>
          <a:bodyPr wrap="square">
            <a:spAutoFit/>
          </a:bodyPr>
          <a:lstStyle/>
          <a:p>
            <a:pPr algn="ctr"/>
            <a:r>
              <a:rPr lang="en-US" dirty="0">
                <a:latin typeface="Bahnschrift" panose="020B0502040204020203" pitchFamily="34" charset="0"/>
              </a:rPr>
              <a:t>							Rogersville Family Practice                Angel Hobbs, FNP student </a:t>
            </a:r>
          </a:p>
          <a:p>
            <a:pPr algn="ctr"/>
            <a:r>
              <a:rPr lang="en-US" dirty="0">
                <a:latin typeface="Bahnschrift" panose="020B0502040204020203" pitchFamily="34" charset="0"/>
              </a:rPr>
              <a:t>                                                                                    754 Main Street                                                DEA#12345236920</a:t>
            </a:r>
          </a:p>
          <a:p>
            <a:pPr algn="ctr"/>
            <a:r>
              <a:rPr lang="en-US" dirty="0">
                <a:latin typeface="Bahnschrift" panose="020B0502040204020203" pitchFamily="34" charset="0"/>
              </a:rPr>
              <a:t>Rogersville, Tn. 37857</a:t>
            </a:r>
          </a:p>
          <a:p>
            <a:pPr algn="ctr"/>
            <a:r>
              <a:rPr lang="en-US" dirty="0">
                <a:latin typeface="Bahnschrift" panose="020B0502040204020203" pitchFamily="34" charset="0"/>
              </a:rPr>
              <a:t>Phone# 867-5309</a:t>
            </a:r>
          </a:p>
          <a:p>
            <a:endParaRPr lang="en-US" dirty="0"/>
          </a:p>
          <a:p>
            <a:r>
              <a:rPr lang="en-US" b="1" u="sng" dirty="0"/>
              <a:t>Name:</a:t>
            </a:r>
            <a:r>
              <a:rPr lang="en-US" u="sng" dirty="0"/>
              <a:t> Marge Simpson             </a:t>
            </a:r>
            <a:r>
              <a:rPr lang="en-US" b="1" u="sng" dirty="0"/>
              <a:t>DOB:</a:t>
            </a:r>
            <a:r>
              <a:rPr lang="en-US" u="sng" dirty="0"/>
              <a:t> 10-1-1956                          </a:t>
            </a:r>
            <a:r>
              <a:rPr lang="en-US" b="1" u="sng" dirty="0"/>
              <a:t>Date:</a:t>
            </a:r>
            <a:r>
              <a:rPr lang="en-US" u="sng" dirty="0"/>
              <a:t> 3-11-2020</a:t>
            </a:r>
          </a:p>
          <a:p>
            <a:r>
              <a:rPr lang="en-US" b="1" u="sng" dirty="0"/>
              <a:t>Address:</a:t>
            </a:r>
            <a:r>
              <a:rPr lang="en-US" u="sng" dirty="0"/>
              <a:t> 743 Evergreen Terrace Springfield</a:t>
            </a:r>
          </a:p>
          <a:p>
            <a:endParaRPr lang="en-US" dirty="0"/>
          </a:p>
          <a:p>
            <a:r>
              <a:rPr lang="en-US" b="1" dirty="0">
                <a:latin typeface="Calibri" panose="020F0502020204030204" pitchFamily="34" charset="0"/>
                <a:cs typeface="Calibri" panose="020F0502020204030204" pitchFamily="34" charset="0"/>
              </a:rPr>
              <a:t>RX</a:t>
            </a:r>
          </a:p>
          <a:p>
            <a:endParaRPr lang="en-US" b="1"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Vitamin D 50,000 units</a:t>
            </a:r>
          </a:p>
          <a:p>
            <a:r>
              <a:rPr lang="en-US" dirty="0">
                <a:latin typeface="Calibri" panose="020F0502020204030204" pitchFamily="34" charset="0"/>
                <a:cs typeface="Calibri" panose="020F0502020204030204" pitchFamily="34" charset="0"/>
              </a:rPr>
              <a:t>Sig: take 1 (one) capsule one time weekly</a:t>
            </a:r>
          </a:p>
          <a:p>
            <a:r>
              <a:rPr lang="en-US" dirty="0">
                <a:latin typeface="Calibri" panose="020F0502020204030204" pitchFamily="34" charset="0"/>
                <a:cs typeface="Calibri" panose="020F0502020204030204" pitchFamily="34" charset="0"/>
              </a:rPr>
              <a:t>Dispense: #12 (twelve)                                                           </a:t>
            </a:r>
            <a:r>
              <a:rPr lang="en-US" dirty="0">
                <a:latin typeface="Bradley Hand ITC" panose="03070402050302030203" pitchFamily="66" charset="0"/>
                <a:cs typeface="Calibri" panose="020F0502020204030204" pitchFamily="34" charset="0"/>
              </a:rPr>
              <a:t>Angel Hobbs, FNP-student</a:t>
            </a:r>
          </a:p>
          <a:p>
            <a:r>
              <a:rPr lang="en-US" dirty="0">
                <a:latin typeface="Calibri" panose="020F0502020204030204" pitchFamily="34" charset="0"/>
                <a:cs typeface="Calibri" panose="020F0502020204030204" pitchFamily="34" charset="0"/>
              </a:rPr>
              <a:t>Refills: 0 (zero)</a:t>
            </a:r>
          </a:p>
          <a:p>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51981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9B838-6A1E-444B-A272-7B40875AEEBA}"/>
              </a:ext>
            </a:extLst>
          </p:cNvPr>
          <p:cNvSpPr>
            <a:spLocks noGrp="1"/>
          </p:cNvSpPr>
          <p:nvPr>
            <p:ph type="title"/>
          </p:nvPr>
        </p:nvSpPr>
        <p:spPr/>
        <p:txBody>
          <a:bodyPr/>
          <a:lstStyle/>
          <a:p>
            <a:pPr algn="ctr"/>
            <a:r>
              <a:rPr lang="en-US" dirty="0"/>
              <a:t>References</a:t>
            </a:r>
          </a:p>
        </p:txBody>
      </p:sp>
      <p:sp>
        <p:nvSpPr>
          <p:cNvPr id="3" name="Content Placeholder 2">
            <a:extLst>
              <a:ext uri="{FF2B5EF4-FFF2-40B4-BE49-F238E27FC236}">
                <a16:creationId xmlns:a16="http://schemas.microsoft.com/office/drawing/2014/main" id="{CB596A5E-EEEA-4967-A352-3B98D4892D30}"/>
              </a:ext>
            </a:extLst>
          </p:cNvPr>
          <p:cNvSpPr>
            <a:spLocks noGrp="1"/>
          </p:cNvSpPr>
          <p:nvPr>
            <p:ph idx="1"/>
          </p:nvPr>
        </p:nvSpPr>
        <p:spPr/>
        <p:txBody>
          <a:bodyPr>
            <a:normAutofit/>
          </a:bodyPr>
          <a:lstStyle/>
          <a:p>
            <a:r>
              <a:rPr lang="en-US" dirty="0"/>
              <a:t>Jeremiah, M., Unwin, B., </a:t>
            </a:r>
            <a:r>
              <a:rPr lang="en-US" dirty="0" err="1"/>
              <a:t>Greenawald</a:t>
            </a:r>
            <a:r>
              <a:rPr lang="en-US" dirty="0"/>
              <a:t>, M., &amp; </a:t>
            </a:r>
            <a:r>
              <a:rPr lang="en-US" dirty="0" err="1"/>
              <a:t>Casiano</a:t>
            </a:r>
            <a:r>
              <a:rPr lang="en-US" dirty="0"/>
              <a:t>, V. (2015). Diagnosis and Management of Osteoporosis. Retrieved 11 March 2020, from https://www.aafp.org/afp/2015/0815/p261.html</a:t>
            </a:r>
          </a:p>
          <a:p>
            <a:r>
              <a:rPr lang="en-US" dirty="0"/>
              <a:t>Osteoporosis Symptoms. (2019). Retrieved 11 March 2020, from https://www.healthline.com/health/osteoporosis-symptoms</a:t>
            </a:r>
          </a:p>
          <a:p>
            <a:r>
              <a:rPr lang="en-US" dirty="0"/>
              <a:t>Rosen, H. (2019). UpToDate. Retrieved 11 March 2020, from https://www.uptodate.com/contents/pharmacology-of-bisphosphonates</a:t>
            </a:r>
          </a:p>
          <a:p>
            <a:r>
              <a:rPr lang="en-US" dirty="0"/>
              <a:t>Uphold, C., &amp; Graham, M. (2013). </a:t>
            </a:r>
            <a:r>
              <a:rPr lang="en-US" i="1" dirty="0"/>
              <a:t>Clinical guidelines in Family Practice</a:t>
            </a:r>
            <a:r>
              <a:rPr lang="en-US" dirty="0"/>
              <a:t> (5th ed., pp. 849-853). Gainesville: </a:t>
            </a:r>
            <a:r>
              <a:rPr lang="en-US" dirty="0" err="1"/>
              <a:t>Barmarre</a:t>
            </a:r>
            <a:r>
              <a:rPr lang="en-US" dirty="0"/>
              <a:t> Books, INC.</a:t>
            </a:r>
          </a:p>
          <a:p>
            <a:r>
              <a:rPr lang="en-US" dirty="0"/>
              <a:t>Woo, T., &amp; Robinson, M. (2016). </a:t>
            </a:r>
            <a:r>
              <a:rPr lang="en-US" i="1" dirty="0"/>
              <a:t>Pharmacotherapeutics for advance practice nurse prescribers</a:t>
            </a:r>
            <a:r>
              <a:rPr lang="en-US" dirty="0"/>
              <a:t> (4th ed., pp. 542-545). Philadelphia: F.A. Davis Company.</a:t>
            </a:r>
          </a:p>
          <a:p>
            <a:endParaRPr lang="en-US" dirty="0"/>
          </a:p>
          <a:p>
            <a:endParaRPr lang="en-US" dirty="0"/>
          </a:p>
          <a:p>
            <a:endParaRPr lang="en-US" dirty="0"/>
          </a:p>
        </p:txBody>
      </p:sp>
    </p:spTree>
    <p:extLst>
      <p:ext uri="{BB962C8B-B14F-4D97-AF65-F5344CB8AC3E}">
        <p14:creationId xmlns:p14="http://schemas.microsoft.com/office/powerpoint/2010/main" val="1117084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02652-D7BD-4FA3-A85F-E2C77C4509E2}"/>
              </a:ext>
            </a:extLst>
          </p:cNvPr>
          <p:cNvSpPr>
            <a:spLocks noGrp="1"/>
          </p:cNvSpPr>
          <p:nvPr>
            <p:ph type="title"/>
          </p:nvPr>
        </p:nvSpPr>
        <p:spPr/>
        <p:txBody>
          <a:bodyPr>
            <a:normAutofit/>
          </a:bodyPr>
          <a:lstStyle/>
          <a:p>
            <a:r>
              <a:rPr lang="en-US" sz="1800" dirty="0"/>
              <a:t>Osteoporosis is defined as a  medical condition in which the bones become brittle and fragile from loss of tissue, typically as a result of hormonal changes, or deficiency of calcium or vitamin D. </a:t>
            </a:r>
            <a:r>
              <a:rPr lang="en-US" sz="1800" dirty="0">
                <a:latin typeface="+mn-lt"/>
                <a:cs typeface="Arial" panose="020B0604020202020204" pitchFamily="34" charset="0"/>
              </a:rPr>
              <a:t>A decrease in the mineralization and strength of the bones over time causes osteoporosis.</a:t>
            </a:r>
          </a:p>
        </p:txBody>
      </p:sp>
      <p:sp>
        <p:nvSpPr>
          <p:cNvPr id="3" name="Content Placeholder 2">
            <a:extLst>
              <a:ext uri="{FF2B5EF4-FFF2-40B4-BE49-F238E27FC236}">
                <a16:creationId xmlns:a16="http://schemas.microsoft.com/office/drawing/2014/main" id="{A555CC1F-DA5B-4E69-BF24-87FA23DC7D11}"/>
              </a:ext>
            </a:extLst>
          </p:cNvPr>
          <p:cNvSpPr>
            <a:spLocks noGrp="1"/>
          </p:cNvSpPr>
          <p:nvPr>
            <p:ph sz="half" idx="1"/>
          </p:nvPr>
        </p:nvSpPr>
        <p:spPr/>
        <p:txBody>
          <a:bodyPr/>
          <a:lstStyle/>
          <a:p>
            <a:r>
              <a:rPr lang="en-US" dirty="0"/>
              <a:t>The leading cause of osteoporosis is a lack of certain hormones, particularly </a:t>
            </a:r>
            <a:r>
              <a:rPr lang="en-US" b="1" dirty="0"/>
              <a:t>estrogen</a:t>
            </a:r>
            <a:r>
              <a:rPr lang="en-US" dirty="0"/>
              <a:t> in women and </a:t>
            </a:r>
            <a:r>
              <a:rPr lang="en-US" b="1" dirty="0"/>
              <a:t>androgen</a:t>
            </a:r>
            <a:r>
              <a:rPr lang="en-US" dirty="0"/>
              <a:t> in men. Women, especially those older than 60 years of age, are frequently diagnosed with the disease. </a:t>
            </a:r>
          </a:p>
          <a:p>
            <a:r>
              <a:rPr lang="en-US" dirty="0"/>
              <a:t>Menopause is accompanied by lower estrogen levels and increases a woman's risk for osteoporosis.</a:t>
            </a:r>
          </a:p>
        </p:txBody>
      </p:sp>
      <p:pic>
        <p:nvPicPr>
          <p:cNvPr id="1026" name="Picture 2" descr="Elderly woman trying to load the trunk of her car. Close-up of her bones, showing reduced mass.">
            <a:extLst>
              <a:ext uri="{FF2B5EF4-FFF2-40B4-BE49-F238E27FC236}">
                <a16:creationId xmlns:a16="http://schemas.microsoft.com/office/drawing/2014/main" id="{D02280B0-8B24-4517-BC4B-C9493896754F}"/>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096001" y="2014194"/>
            <a:ext cx="5491162" cy="4201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9042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271DF-F42D-41A7-BF21-C2B16031B706}"/>
              </a:ext>
            </a:extLst>
          </p:cNvPr>
          <p:cNvSpPr>
            <a:spLocks noGrp="1"/>
          </p:cNvSpPr>
          <p:nvPr>
            <p:ph type="title"/>
          </p:nvPr>
        </p:nvSpPr>
        <p:spPr/>
        <p:txBody>
          <a:bodyPr/>
          <a:lstStyle/>
          <a:p>
            <a:pPr algn="ctr"/>
            <a:r>
              <a:rPr lang="en-US" dirty="0"/>
              <a:t>Signs &amp; Symptoms</a:t>
            </a:r>
          </a:p>
        </p:txBody>
      </p:sp>
      <p:sp>
        <p:nvSpPr>
          <p:cNvPr id="3" name="Content Placeholder 2">
            <a:extLst>
              <a:ext uri="{FF2B5EF4-FFF2-40B4-BE49-F238E27FC236}">
                <a16:creationId xmlns:a16="http://schemas.microsoft.com/office/drawing/2014/main" id="{31008B3F-96AF-4B68-8BA5-2BF2BA5DE49D}"/>
              </a:ext>
            </a:extLst>
          </p:cNvPr>
          <p:cNvSpPr>
            <a:spLocks noGrp="1"/>
          </p:cNvSpPr>
          <p:nvPr>
            <p:ph sz="half" idx="1"/>
          </p:nvPr>
        </p:nvSpPr>
        <p:spPr/>
        <p:txBody>
          <a:bodyPr/>
          <a:lstStyle/>
          <a:p>
            <a:pPr marL="0" indent="0">
              <a:buNone/>
            </a:pPr>
            <a:r>
              <a:rPr lang="en-US" dirty="0"/>
              <a:t>There typically are no symptoms in the early stages of bone loss. But once your bones have been weakened by osteoporosis, you might have signs and symptoms that include:</a:t>
            </a:r>
          </a:p>
          <a:p>
            <a:r>
              <a:rPr lang="en-US" dirty="0"/>
              <a:t>Back pain, caused by a fractured or collapsed vertebra</a:t>
            </a:r>
          </a:p>
          <a:p>
            <a:r>
              <a:rPr lang="en-US" dirty="0"/>
              <a:t>Loss of height over time</a:t>
            </a:r>
          </a:p>
          <a:p>
            <a:r>
              <a:rPr lang="en-US" dirty="0"/>
              <a:t>A stooped posture</a:t>
            </a:r>
          </a:p>
          <a:p>
            <a:r>
              <a:rPr lang="en-US" dirty="0"/>
              <a:t>A bone that breaks much more easily than expected</a:t>
            </a:r>
          </a:p>
          <a:p>
            <a:endParaRPr lang="en-US" dirty="0"/>
          </a:p>
        </p:txBody>
      </p:sp>
      <p:sp>
        <p:nvSpPr>
          <p:cNvPr id="4" name="Content Placeholder 3">
            <a:extLst>
              <a:ext uri="{FF2B5EF4-FFF2-40B4-BE49-F238E27FC236}">
                <a16:creationId xmlns:a16="http://schemas.microsoft.com/office/drawing/2014/main" id="{3526CB19-7DF4-444E-B234-FBAD51BCDDB6}"/>
              </a:ext>
            </a:extLst>
          </p:cNvPr>
          <p:cNvSpPr>
            <a:spLocks noGrp="1"/>
          </p:cNvSpPr>
          <p:nvPr>
            <p:ph sz="half" idx="2"/>
          </p:nvPr>
        </p:nvSpPr>
        <p:spPr/>
        <p:txBody>
          <a:bodyPr/>
          <a:lstStyle/>
          <a:p>
            <a:r>
              <a:rPr lang="en-US" dirty="0"/>
              <a:t>You might want to talk to your doctor about osteoporosis if you went through early menopause or took corticosteroids for several months at a time, or if either of your parents had hip fractures.</a:t>
            </a:r>
          </a:p>
        </p:txBody>
      </p:sp>
    </p:spTree>
    <p:extLst>
      <p:ext uri="{BB962C8B-B14F-4D97-AF65-F5344CB8AC3E}">
        <p14:creationId xmlns:p14="http://schemas.microsoft.com/office/powerpoint/2010/main" val="2733613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93214-B994-4551-B3AC-204D454169DE}"/>
              </a:ext>
            </a:extLst>
          </p:cNvPr>
          <p:cNvSpPr>
            <a:spLocks noGrp="1"/>
          </p:cNvSpPr>
          <p:nvPr>
            <p:ph type="title"/>
          </p:nvPr>
        </p:nvSpPr>
        <p:spPr/>
        <p:txBody>
          <a:bodyPr/>
          <a:lstStyle/>
          <a:p>
            <a:pPr algn="ctr"/>
            <a:r>
              <a:rPr lang="en-US" dirty="0"/>
              <a:t>Case Study- Marge</a:t>
            </a:r>
          </a:p>
        </p:txBody>
      </p:sp>
      <p:sp>
        <p:nvSpPr>
          <p:cNvPr id="3" name="Content Placeholder 2">
            <a:extLst>
              <a:ext uri="{FF2B5EF4-FFF2-40B4-BE49-F238E27FC236}">
                <a16:creationId xmlns:a16="http://schemas.microsoft.com/office/drawing/2014/main" id="{CCC28D68-91C4-4431-8CE8-46ED6B5253A6}"/>
              </a:ext>
            </a:extLst>
          </p:cNvPr>
          <p:cNvSpPr>
            <a:spLocks noGrp="1"/>
          </p:cNvSpPr>
          <p:nvPr>
            <p:ph sz="half" idx="1"/>
          </p:nvPr>
        </p:nvSpPr>
        <p:spPr>
          <a:xfrm>
            <a:off x="1066799" y="1743075"/>
            <a:ext cx="5819775" cy="4800599"/>
          </a:xfrm>
        </p:spPr>
        <p:txBody>
          <a:bodyPr>
            <a:normAutofit lnSpcReduction="10000"/>
          </a:bodyPr>
          <a:lstStyle/>
          <a:p>
            <a:r>
              <a:rPr lang="en-US" dirty="0"/>
              <a:t>64 y/o female presents to the office c/o mild back pain for 2 weeks. States that she has noticed that her nails have become brittle and are easily broken when she gardens. Pt also states that when she is always dropping things and has noticed that her grips are not strong anymore. </a:t>
            </a:r>
          </a:p>
          <a:p>
            <a:r>
              <a:rPr lang="en-US" dirty="0"/>
              <a:t>Medical HX: G3P3, seasonal allergies, post-menopausal, nervous breakdown (1992)</a:t>
            </a:r>
          </a:p>
          <a:p>
            <a:r>
              <a:rPr lang="en-US" dirty="0"/>
              <a:t>Surgical HX: T&amp;A as a child, Lap Chole (1990) for Gallstones</a:t>
            </a:r>
          </a:p>
          <a:p>
            <a:r>
              <a:rPr lang="en-US" dirty="0"/>
              <a:t>NKDA</a:t>
            </a:r>
          </a:p>
          <a:p>
            <a:r>
              <a:rPr lang="en-US" dirty="0"/>
              <a:t>Meds- Multivitamin, OTC Ibuprofen PRN, Ativan 0.5mg 1 PO TID/PRN</a:t>
            </a:r>
          </a:p>
          <a:p>
            <a:r>
              <a:rPr lang="en-US" dirty="0"/>
              <a:t>Social HX: Denies alcohol, illicit drugs and Tobacco. </a:t>
            </a:r>
          </a:p>
        </p:txBody>
      </p:sp>
      <p:pic>
        <p:nvPicPr>
          <p:cNvPr id="1026" name="Picture 2" descr="Image result for marge simpson">
            <a:extLst>
              <a:ext uri="{FF2B5EF4-FFF2-40B4-BE49-F238E27FC236}">
                <a16:creationId xmlns:a16="http://schemas.microsoft.com/office/drawing/2014/main" id="{61194EAF-DC18-4AFF-AA0E-B8B68F19A348}"/>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7790656" y="2243138"/>
            <a:ext cx="3334544" cy="3749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7246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6E8C4-8FDE-42AE-BF1C-A95DAD538A77}"/>
              </a:ext>
            </a:extLst>
          </p:cNvPr>
          <p:cNvSpPr>
            <a:spLocks noGrp="1"/>
          </p:cNvSpPr>
          <p:nvPr>
            <p:ph type="title"/>
          </p:nvPr>
        </p:nvSpPr>
        <p:spPr/>
        <p:txBody>
          <a:bodyPr/>
          <a:lstStyle/>
          <a:p>
            <a:pPr algn="ctr"/>
            <a:r>
              <a:rPr lang="en-US" dirty="0"/>
              <a:t>Assessment &amp; Plan</a:t>
            </a:r>
          </a:p>
        </p:txBody>
      </p:sp>
      <p:sp>
        <p:nvSpPr>
          <p:cNvPr id="3" name="Content Placeholder 2">
            <a:extLst>
              <a:ext uri="{FF2B5EF4-FFF2-40B4-BE49-F238E27FC236}">
                <a16:creationId xmlns:a16="http://schemas.microsoft.com/office/drawing/2014/main" id="{038D368C-BEDC-40B3-B42C-21DE19C54111}"/>
              </a:ext>
            </a:extLst>
          </p:cNvPr>
          <p:cNvSpPr>
            <a:spLocks noGrp="1"/>
          </p:cNvSpPr>
          <p:nvPr>
            <p:ph sz="half" idx="1"/>
          </p:nvPr>
        </p:nvSpPr>
        <p:spPr/>
        <p:txBody>
          <a:bodyPr>
            <a:normAutofit/>
          </a:bodyPr>
          <a:lstStyle/>
          <a:p>
            <a:r>
              <a:rPr lang="en-US" dirty="0"/>
              <a:t>Physical Assessment: </a:t>
            </a:r>
          </a:p>
          <a:p>
            <a:r>
              <a:rPr lang="en-US" dirty="0"/>
              <a:t>Vitals- B/P=118/68 (MAP=85), HR=69, R=18, T=98.6, SPO2=99% R/A </a:t>
            </a:r>
            <a:r>
              <a:rPr lang="en-US" dirty="0" err="1"/>
              <a:t>Ht</a:t>
            </a:r>
            <a:r>
              <a:rPr lang="en-US" dirty="0"/>
              <a:t>=5’6”, </a:t>
            </a:r>
            <a:r>
              <a:rPr lang="en-US" dirty="0" err="1"/>
              <a:t>Wt</a:t>
            </a:r>
            <a:r>
              <a:rPr lang="en-US" dirty="0"/>
              <a:t>= 153# BMI= 23.3</a:t>
            </a:r>
          </a:p>
          <a:p>
            <a:r>
              <a:rPr lang="en-US" dirty="0"/>
              <a:t>Focused Musculoskeletal:  upper and lower extremities are symmetrical. ROM in neck, shoulder, elbows, spine, hips and knees in tact. Hyperextension and flexion of spine resulted in slight pain. Grips are strong and equal. </a:t>
            </a:r>
          </a:p>
        </p:txBody>
      </p:sp>
      <p:sp>
        <p:nvSpPr>
          <p:cNvPr id="4" name="Content Placeholder 3">
            <a:extLst>
              <a:ext uri="{FF2B5EF4-FFF2-40B4-BE49-F238E27FC236}">
                <a16:creationId xmlns:a16="http://schemas.microsoft.com/office/drawing/2014/main" id="{14FF2C4D-489F-4AA6-AFF2-5D10970A027D}"/>
              </a:ext>
            </a:extLst>
          </p:cNvPr>
          <p:cNvSpPr>
            <a:spLocks noGrp="1"/>
          </p:cNvSpPr>
          <p:nvPr>
            <p:ph sz="half" idx="2"/>
          </p:nvPr>
        </p:nvSpPr>
        <p:spPr/>
        <p:txBody>
          <a:bodyPr>
            <a:normAutofit/>
          </a:bodyPr>
          <a:lstStyle/>
          <a:p>
            <a:r>
              <a:rPr lang="en-US" dirty="0"/>
              <a:t>Plan:</a:t>
            </a:r>
          </a:p>
          <a:p>
            <a:r>
              <a:rPr lang="en-US" dirty="0"/>
              <a:t>CBC, CMP, Phosphorus and Vit D level (serum 25 (OH) D)</a:t>
            </a:r>
          </a:p>
          <a:p>
            <a:r>
              <a:rPr lang="en-US" dirty="0"/>
              <a:t>CMP</a:t>
            </a:r>
          </a:p>
          <a:p>
            <a:r>
              <a:rPr lang="en-US" dirty="0"/>
              <a:t>UA</a:t>
            </a:r>
          </a:p>
          <a:p>
            <a:r>
              <a:rPr lang="en-US" dirty="0"/>
              <a:t>Xray of Lower Spine</a:t>
            </a:r>
          </a:p>
          <a:p>
            <a:r>
              <a:rPr lang="en-US" dirty="0" err="1"/>
              <a:t>Dexa</a:t>
            </a:r>
            <a:r>
              <a:rPr lang="en-US" dirty="0"/>
              <a:t> Scan if further evaluation is suggested. </a:t>
            </a:r>
          </a:p>
        </p:txBody>
      </p:sp>
    </p:spTree>
    <p:extLst>
      <p:ext uri="{BB962C8B-B14F-4D97-AF65-F5344CB8AC3E}">
        <p14:creationId xmlns:p14="http://schemas.microsoft.com/office/powerpoint/2010/main" val="3447933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4E347-4244-4FD2-B494-E2DF1321CCCB}"/>
              </a:ext>
            </a:extLst>
          </p:cNvPr>
          <p:cNvSpPr>
            <a:spLocks noGrp="1"/>
          </p:cNvSpPr>
          <p:nvPr>
            <p:ph type="title"/>
          </p:nvPr>
        </p:nvSpPr>
        <p:spPr/>
        <p:txBody>
          <a:bodyPr/>
          <a:lstStyle/>
          <a:p>
            <a:pPr algn="ctr"/>
            <a:r>
              <a:rPr lang="en-US" dirty="0"/>
              <a:t>Follow-up Visit</a:t>
            </a:r>
          </a:p>
        </p:txBody>
      </p:sp>
      <p:sp>
        <p:nvSpPr>
          <p:cNvPr id="3" name="Content Placeholder 2">
            <a:extLst>
              <a:ext uri="{FF2B5EF4-FFF2-40B4-BE49-F238E27FC236}">
                <a16:creationId xmlns:a16="http://schemas.microsoft.com/office/drawing/2014/main" id="{49FF56B6-CEB9-499E-8F88-6290C404B045}"/>
              </a:ext>
            </a:extLst>
          </p:cNvPr>
          <p:cNvSpPr>
            <a:spLocks noGrp="1"/>
          </p:cNvSpPr>
          <p:nvPr>
            <p:ph sz="half" idx="1"/>
          </p:nvPr>
        </p:nvSpPr>
        <p:spPr/>
        <p:txBody>
          <a:bodyPr/>
          <a:lstStyle/>
          <a:p>
            <a:r>
              <a:rPr lang="en-US" dirty="0"/>
              <a:t>X-ray of Lumbar spine- adequate bone loss</a:t>
            </a:r>
          </a:p>
          <a:p>
            <a:r>
              <a:rPr lang="en-US" dirty="0" err="1"/>
              <a:t>Dexa</a:t>
            </a:r>
            <a:r>
              <a:rPr lang="en-US" dirty="0"/>
              <a:t> Scan- T-score of -2.5 </a:t>
            </a:r>
          </a:p>
          <a:p>
            <a:r>
              <a:rPr lang="en-US" dirty="0"/>
              <a:t>Vit D levels show 11ng/ml (VIT D deficiency)</a:t>
            </a:r>
          </a:p>
          <a:p>
            <a:r>
              <a:rPr lang="en-US" dirty="0"/>
              <a:t>Calcium- 10.3</a:t>
            </a:r>
          </a:p>
          <a:p>
            <a:r>
              <a:rPr lang="en-US" dirty="0"/>
              <a:t>Phosphorus- 2.8</a:t>
            </a:r>
          </a:p>
          <a:p>
            <a:r>
              <a:rPr lang="en-US" dirty="0"/>
              <a:t>U/A- normal</a:t>
            </a:r>
          </a:p>
          <a:p>
            <a:endParaRPr lang="en-US" dirty="0"/>
          </a:p>
        </p:txBody>
      </p:sp>
      <p:sp>
        <p:nvSpPr>
          <p:cNvPr id="4" name="Content Placeholder 3">
            <a:extLst>
              <a:ext uri="{FF2B5EF4-FFF2-40B4-BE49-F238E27FC236}">
                <a16:creationId xmlns:a16="http://schemas.microsoft.com/office/drawing/2014/main" id="{53D15E13-B370-4D83-8C6A-52BAE319D27F}"/>
              </a:ext>
            </a:extLst>
          </p:cNvPr>
          <p:cNvSpPr>
            <a:spLocks noGrp="1"/>
          </p:cNvSpPr>
          <p:nvPr>
            <p:ph sz="half" idx="2"/>
          </p:nvPr>
        </p:nvSpPr>
        <p:spPr/>
        <p:txBody>
          <a:bodyPr/>
          <a:lstStyle/>
          <a:p>
            <a:r>
              <a:rPr lang="en-US" dirty="0"/>
              <a:t>Normal Vit D levels range from 25-80 ng/ml. Anything below 12 indicates Vitamin D deficiency. </a:t>
            </a:r>
          </a:p>
          <a:p>
            <a:r>
              <a:rPr lang="en-US" dirty="0"/>
              <a:t>Normal calcium levels range from 8.5 to 10.5</a:t>
            </a:r>
          </a:p>
          <a:p>
            <a:r>
              <a:rPr lang="en-US" dirty="0"/>
              <a:t>Normal phosphate levels range from 2.5 to 4.5</a:t>
            </a:r>
          </a:p>
          <a:p>
            <a:r>
              <a:rPr lang="en-US" dirty="0" err="1"/>
              <a:t>Dexa</a:t>
            </a:r>
            <a:r>
              <a:rPr lang="en-US" dirty="0"/>
              <a:t> scans measure bone density with a T-score. A T score of -1 to -2.5 is Osteopenia. A T-score of -2.5 or greater is Osteoporosis</a:t>
            </a:r>
          </a:p>
        </p:txBody>
      </p:sp>
    </p:spTree>
    <p:extLst>
      <p:ext uri="{BB962C8B-B14F-4D97-AF65-F5344CB8AC3E}">
        <p14:creationId xmlns:p14="http://schemas.microsoft.com/office/powerpoint/2010/main" val="3301516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96321-E380-4503-962F-330E6AA2F532}"/>
              </a:ext>
            </a:extLst>
          </p:cNvPr>
          <p:cNvSpPr>
            <a:spLocks noGrp="1"/>
          </p:cNvSpPr>
          <p:nvPr>
            <p:ph type="title"/>
          </p:nvPr>
        </p:nvSpPr>
        <p:spPr/>
        <p:txBody>
          <a:bodyPr/>
          <a:lstStyle/>
          <a:p>
            <a:r>
              <a:rPr lang="en-US" dirty="0"/>
              <a:t>Differential Dx and Treatment</a:t>
            </a:r>
          </a:p>
        </p:txBody>
      </p:sp>
      <p:sp>
        <p:nvSpPr>
          <p:cNvPr id="3" name="Content Placeholder 2">
            <a:extLst>
              <a:ext uri="{FF2B5EF4-FFF2-40B4-BE49-F238E27FC236}">
                <a16:creationId xmlns:a16="http://schemas.microsoft.com/office/drawing/2014/main" id="{8969C4E7-3366-4DF6-B539-7A7E7B8B94A2}"/>
              </a:ext>
            </a:extLst>
          </p:cNvPr>
          <p:cNvSpPr>
            <a:spLocks noGrp="1"/>
          </p:cNvSpPr>
          <p:nvPr>
            <p:ph sz="half" idx="1"/>
          </p:nvPr>
        </p:nvSpPr>
        <p:spPr/>
        <p:txBody>
          <a:bodyPr>
            <a:normAutofit/>
          </a:bodyPr>
          <a:lstStyle/>
          <a:p>
            <a:r>
              <a:rPr lang="en-US" dirty="0"/>
              <a:t>UTI r/t low back pain</a:t>
            </a:r>
          </a:p>
          <a:p>
            <a:r>
              <a:rPr lang="en-US" dirty="0"/>
              <a:t>Soft tissue muscle strain</a:t>
            </a:r>
          </a:p>
          <a:p>
            <a:r>
              <a:rPr lang="en-US" dirty="0"/>
              <a:t>Herniated disk </a:t>
            </a:r>
          </a:p>
          <a:p>
            <a:r>
              <a:rPr lang="en-US" dirty="0"/>
              <a:t>Lumbago </a:t>
            </a:r>
          </a:p>
          <a:p>
            <a:r>
              <a:rPr lang="en-US" dirty="0"/>
              <a:t>Carpal tunnel Syndrome</a:t>
            </a:r>
          </a:p>
          <a:p>
            <a:r>
              <a:rPr lang="en-US" dirty="0"/>
              <a:t>Brittle nails r/t anemia</a:t>
            </a:r>
          </a:p>
          <a:p>
            <a:endParaRPr lang="en-US" dirty="0"/>
          </a:p>
          <a:p>
            <a:endParaRPr lang="en-US" dirty="0"/>
          </a:p>
        </p:txBody>
      </p:sp>
      <p:sp>
        <p:nvSpPr>
          <p:cNvPr id="4" name="Content Placeholder 3">
            <a:extLst>
              <a:ext uri="{FF2B5EF4-FFF2-40B4-BE49-F238E27FC236}">
                <a16:creationId xmlns:a16="http://schemas.microsoft.com/office/drawing/2014/main" id="{2795FA7F-C191-4421-8580-6A02A1B44AC6}"/>
              </a:ext>
            </a:extLst>
          </p:cNvPr>
          <p:cNvSpPr>
            <a:spLocks noGrp="1"/>
          </p:cNvSpPr>
          <p:nvPr>
            <p:ph sz="half" idx="2"/>
          </p:nvPr>
        </p:nvSpPr>
        <p:spPr/>
        <p:txBody>
          <a:bodyPr>
            <a:normAutofit/>
          </a:bodyPr>
          <a:lstStyle/>
          <a:p>
            <a:r>
              <a:rPr lang="en-US" dirty="0"/>
              <a:t>Fosamax (Alendronate) 10mg daily</a:t>
            </a:r>
          </a:p>
          <a:p>
            <a:r>
              <a:rPr lang="en-US" dirty="0"/>
              <a:t>Vitamin D 50,000u 1 po weekly</a:t>
            </a:r>
          </a:p>
          <a:p>
            <a:r>
              <a:rPr lang="en-US" dirty="0"/>
              <a:t>Medication education- including stop takings NSAIDS, do not lie down for 30 minutes after taking Fosamax</a:t>
            </a:r>
          </a:p>
          <a:p>
            <a:r>
              <a:rPr lang="en-US" dirty="0"/>
              <a:t>Calcium supplementation with foods</a:t>
            </a:r>
          </a:p>
          <a:p>
            <a:r>
              <a:rPr lang="en-US" dirty="0"/>
              <a:t>Diet education</a:t>
            </a:r>
          </a:p>
          <a:p>
            <a:r>
              <a:rPr lang="en-US" dirty="0"/>
              <a:t>Weight bearing exercises</a:t>
            </a:r>
          </a:p>
          <a:p>
            <a:r>
              <a:rPr lang="en-US" dirty="0"/>
              <a:t>Physical therapy referral</a:t>
            </a:r>
          </a:p>
          <a:p>
            <a:r>
              <a:rPr lang="en-US" dirty="0"/>
              <a:t>Follow-up in 3 months </a:t>
            </a:r>
          </a:p>
          <a:p>
            <a:endParaRPr lang="en-US" dirty="0"/>
          </a:p>
        </p:txBody>
      </p:sp>
    </p:spTree>
    <p:extLst>
      <p:ext uri="{BB962C8B-B14F-4D97-AF65-F5344CB8AC3E}">
        <p14:creationId xmlns:p14="http://schemas.microsoft.com/office/powerpoint/2010/main" val="3566688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9FEE5-FAAF-48E3-8D99-49CEA6B0F3C6}"/>
              </a:ext>
            </a:extLst>
          </p:cNvPr>
          <p:cNvSpPr>
            <a:spLocks noGrp="1"/>
          </p:cNvSpPr>
          <p:nvPr>
            <p:ph type="title"/>
          </p:nvPr>
        </p:nvSpPr>
        <p:spPr/>
        <p:txBody>
          <a:bodyPr>
            <a:normAutofit fontScale="90000"/>
          </a:bodyPr>
          <a:lstStyle/>
          <a:p>
            <a:pPr algn="ctr"/>
            <a:r>
              <a:rPr lang="en-US" dirty="0"/>
              <a:t>Calcium supplementation with foods</a:t>
            </a:r>
          </a:p>
        </p:txBody>
      </p:sp>
      <p:pic>
        <p:nvPicPr>
          <p:cNvPr id="2050" name="Picture 2" descr="Daily calcium intake examples include milk, yogurt, cottage cheese, cheddar cheese, vanilla ice cream, and orange juice.">
            <a:extLst>
              <a:ext uri="{FF2B5EF4-FFF2-40B4-BE49-F238E27FC236}">
                <a16:creationId xmlns:a16="http://schemas.microsoft.com/office/drawing/2014/main" id="{DF055010-D239-4912-8DE6-2FC148E10AF7}"/>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096169" y="2382044"/>
            <a:ext cx="4695825" cy="319087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Good sources of vitamin D include natural sunlight, fortified milk, cheese, butter/margarine, cereal, and fish.">
            <a:extLst>
              <a:ext uri="{FF2B5EF4-FFF2-40B4-BE49-F238E27FC236}">
                <a16:creationId xmlns:a16="http://schemas.microsoft.com/office/drawing/2014/main" id="{40FD9580-096D-476B-8BCB-60E808C099EB}"/>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400006" y="2382044"/>
            <a:ext cx="4695825" cy="3190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3118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8E086-94A4-4E45-A06B-0A5BB16E0EF5}"/>
              </a:ext>
            </a:extLst>
          </p:cNvPr>
          <p:cNvSpPr>
            <a:spLocks noGrp="1"/>
          </p:cNvSpPr>
          <p:nvPr>
            <p:ph type="title"/>
          </p:nvPr>
        </p:nvSpPr>
        <p:spPr/>
        <p:txBody>
          <a:bodyPr/>
          <a:lstStyle/>
          <a:p>
            <a:endParaRPr lang="en-US"/>
          </a:p>
        </p:txBody>
      </p:sp>
      <p:pic>
        <p:nvPicPr>
          <p:cNvPr id="3074" name="Picture 2">
            <a:extLst>
              <a:ext uri="{FF2B5EF4-FFF2-40B4-BE49-F238E27FC236}">
                <a16:creationId xmlns:a16="http://schemas.microsoft.com/office/drawing/2014/main" id="{26C0398F-936A-4EF8-BCB2-6BE7DB7ABD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25" y="357187"/>
            <a:ext cx="11058526" cy="6186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28876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{6BA2C24E-505A-4B60-B26C-7E6A51CA43F4}tf03457510</Template>
  <TotalTime>377</TotalTime>
  <Words>1272</Words>
  <Application>Microsoft Office PowerPoint</Application>
  <PresentationFormat>Widescreen</PresentationFormat>
  <Paragraphs>111</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Bahnschrift</vt:lpstr>
      <vt:lpstr>Bradley Hand ITC</vt:lpstr>
      <vt:lpstr>Calibri</vt:lpstr>
      <vt:lpstr>Century Gothic</vt:lpstr>
      <vt:lpstr>Garamond</vt:lpstr>
      <vt:lpstr>Savon</vt:lpstr>
      <vt:lpstr>Osteoporosis</vt:lpstr>
      <vt:lpstr>Osteoporosis is defined as a  medical condition in which the bones become brittle and fragile from loss of tissue, typically as a result of hormonal changes, or deficiency of calcium or vitamin D. A decrease in the mineralization and strength of the bones over time causes osteoporosis.</vt:lpstr>
      <vt:lpstr>Signs &amp; Symptoms</vt:lpstr>
      <vt:lpstr>Case Study- Marge</vt:lpstr>
      <vt:lpstr>Assessment &amp; Plan</vt:lpstr>
      <vt:lpstr>Follow-up Visit</vt:lpstr>
      <vt:lpstr>Differential Dx and Treatment</vt:lpstr>
      <vt:lpstr>Calcium supplementation with foods</vt:lpstr>
      <vt:lpstr>PowerPoint Presentation</vt:lpstr>
      <vt:lpstr>Drug to Drug interactions and Side effects with Fosamax</vt:lpstr>
      <vt:lpstr>Mechanism of Action</vt:lpstr>
      <vt:lpstr>Prescriptions</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Osteoporosis</dc:title>
  <dc:creator>Karen Dean</dc:creator>
  <cp:lastModifiedBy>Karen Dean</cp:lastModifiedBy>
  <cp:revision>32</cp:revision>
  <dcterms:created xsi:type="dcterms:W3CDTF">2020-02-18T22:02:36Z</dcterms:created>
  <dcterms:modified xsi:type="dcterms:W3CDTF">2020-03-25T23:38:49Z</dcterms:modified>
</cp:coreProperties>
</file>