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2" r:id="rId7"/>
    <p:sldId id="263" r:id="rId8"/>
    <p:sldId id="264" r:id="rId9"/>
    <p:sldId id="265"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C0E67-04A1-4E34-9BB8-20FEA556066E}"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65B69-8A91-4B01-B997-C1B9D79CE82F}" type="slidenum">
              <a:rPr lang="en-US" smtClean="0"/>
              <a:t>‹#›</a:t>
            </a:fld>
            <a:endParaRPr lang="en-US"/>
          </a:p>
        </p:txBody>
      </p:sp>
    </p:spTree>
    <p:extLst>
      <p:ext uri="{BB962C8B-B14F-4D97-AF65-F5344CB8AC3E}">
        <p14:creationId xmlns:p14="http://schemas.microsoft.com/office/powerpoint/2010/main" val="111255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D665B69-8A91-4B01-B997-C1B9D79CE82F}" type="slidenum">
              <a:rPr lang="en-US" smtClean="0"/>
              <a:t>2</a:t>
            </a:fld>
            <a:endParaRPr lang="en-US"/>
          </a:p>
        </p:txBody>
      </p:sp>
    </p:spTree>
    <p:extLst>
      <p:ext uri="{BB962C8B-B14F-4D97-AF65-F5344CB8AC3E}">
        <p14:creationId xmlns:p14="http://schemas.microsoft.com/office/powerpoint/2010/main" val="39803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prehospitalresearch.eu/?p=294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neurowiki2014.wikidot.com/group:alzheimer-s-disease"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progressive-charlestown.com/2015/07/growing-problem-for-american-families.html"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realestatebloglab.com/plugin-interactions-can-kill-you/"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lingoslinger.wordpress.com/"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B7BE-4415-45CB-882C-E587B44C9719}"/>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Alzheimer’s Disease</a:t>
            </a:r>
          </a:p>
        </p:txBody>
      </p:sp>
      <p:sp>
        <p:nvSpPr>
          <p:cNvPr id="3" name="Subtitle 2">
            <a:extLst>
              <a:ext uri="{FF2B5EF4-FFF2-40B4-BE49-F238E27FC236}">
                <a16:creationId xmlns:a16="http://schemas.microsoft.com/office/drawing/2014/main" id="{36667546-9B7C-41E5-BA1F-18F08972BF24}"/>
              </a:ext>
            </a:extLst>
          </p:cNvPr>
          <p:cNvSpPr>
            <a:spLocks noGrp="1"/>
          </p:cNvSpPr>
          <p:nvPr>
            <p:ph type="subTitle" idx="1"/>
          </p:nvPr>
        </p:nvSpPr>
        <p:spPr/>
        <p:txBody>
          <a:bodyPr>
            <a:normAutofit/>
          </a:bodyPr>
          <a:lstStyle/>
          <a:p>
            <a:r>
              <a:rPr lang="en-US" sz="4400" dirty="0">
                <a:latin typeface="Times New Roman" panose="02020603050405020304" pitchFamily="18" charset="0"/>
                <a:cs typeface="Times New Roman" panose="02020603050405020304" pitchFamily="18" charset="0"/>
              </a:rPr>
              <a:t>Fact Sheet </a:t>
            </a:r>
          </a:p>
        </p:txBody>
      </p:sp>
    </p:spTree>
    <p:extLst>
      <p:ext uri="{BB962C8B-B14F-4D97-AF65-F5344CB8AC3E}">
        <p14:creationId xmlns:p14="http://schemas.microsoft.com/office/powerpoint/2010/main" val="362056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937464-1767-437E-8457-2D9BF72179CD}"/>
              </a:ext>
            </a:extLst>
          </p:cNvPr>
          <p:cNvSpPr/>
          <p:nvPr/>
        </p:nvSpPr>
        <p:spPr>
          <a:xfrm>
            <a:off x="990600" y="936397"/>
            <a:ext cx="10866120" cy="5047536"/>
          </a:xfrm>
          <a:prstGeom prst="rect">
            <a:avLst/>
          </a:prstGeom>
        </p:spPr>
        <p:txBody>
          <a:bodyPr wrap="square">
            <a:spAutoFit/>
          </a:bodyPr>
          <a:lstStyle/>
          <a:p>
            <a:pPr algn="ctr"/>
            <a:r>
              <a:rPr lang="en-US" b="1" dirty="0">
                <a:solidFill>
                  <a:srgbClr val="000000"/>
                </a:solidFill>
                <a:latin typeface="Times New Roman" panose="02020603050405020304" pitchFamily="18" charset="0"/>
                <a:cs typeface="Times New Roman" panose="02020603050405020304" pitchFamily="18" charset="0"/>
              </a:rPr>
              <a:t>References</a:t>
            </a:r>
          </a:p>
          <a:p>
            <a:endParaRPr lang="en-US" dirty="0">
              <a:solidFill>
                <a:srgbClr val="000000"/>
              </a:solidFill>
              <a:latin typeface="Open Sans"/>
            </a:endParaRPr>
          </a:p>
          <a:p>
            <a:pPr marL="342900" indent="-342900">
              <a:buAutoNum type="arabicPeriod"/>
            </a:pPr>
            <a:r>
              <a:rPr lang="en-US" dirty="0" err="1">
                <a:solidFill>
                  <a:srgbClr val="000000"/>
                </a:solidFill>
                <a:latin typeface="Times New Roman" panose="02020603050405020304" pitchFamily="18" charset="0"/>
                <a:cs typeface="Times New Roman" panose="02020603050405020304" pitchFamily="18" charset="0"/>
              </a:rPr>
              <a:t>Kubala</a:t>
            </a:r>
            <a:r>
              <a:rPr lang="en-US" dirty="0">
                <a:solidFill>
                  <a:srgbClr val="000000"/>
                </a:solidFill>
                <a:latin typeface="Times New Roman" panose="02020603050405020304" pitchFamily="18" charset="0"/>
                <a:cs typeface="Times New Roman" panose="02020603050405020304" pitchFamily="18" charset="0"/>
              </a:rPr>
              <a:t>, J. (2018). </a:t>
            </a:r>
            <a:r>
              <a:rPr lang="en-US" i="1" dirty="0">
                <a:solidFill>
                  <a:srgbClr val="000000"/>
                </a:solidFill>
                <a:latin typeface="Times New Roman" panose="02020603050405020304" pitchFamily="18" charset="0"/>
                <a:cs typeface="Times New Roman" panose="02020603050405020304" pitchFamily="18" charset="0"/>
              </a:rPr>
              <a:t>Essential Amino Acids: Definition, Benefits and Food Sources</a:t>
            </a:r>
            <a:r>
              <a:rPr lang="en-US" dirty="0">
                <a:solidFill>
                  <a:srgbClr val="000000"/>
                </a:solidFill>
                <a:latin typeface="Times New Roman" panose="02020603050405020304" pitchFamily="18" charset="0"/>
                <a:cs typeface="Times New Roman" panose="02020603050405020304" pitchFamily="18" charset="0"/>
              </a:rPr>
              <a:t>. [online] Healthline. Available at: https://www.healthline.com/nutrition/essential-amino-acids#:~: [Accessed 9 Nov.2019]. </a:t>
            </a:r>
          </a:p>
          <a:p>
            <a:pPr marL="342900" indent="-342900">
              <a:buAutoNum type="arabicPeriod"/>
            </a:pPr>
            <a:r>
              <a:rPr lang="en-US" dirty="0">
                <a:solidFill>
                  <a:srgbClr val="000000"/>
                </a:solidFill>
                <a:latin typeface="Times New Roman" panose="02020603050405020304" pitchFamily="18" charset="0"/>
                <a:cs typeface="Times New Roman" panose="02020603050405020304" pitchFamily="18" charset="0"/>
              </a:rPr>
              <a:t>McCance, K., </a:t>
            </a:r>
            <a:r>
              <a:rPr lang="en-US" dirty="0" err="1">
                <a:solidFill>
                  <a:srgbClr val="000000"/>
                </a:solidFill>
                <a:latin typeface="Times New Roman" panose="02020603050405020304" pitchFamily="18" charset="0"/>
                <a:cs typeface="Times New Roman" panose="02020603050405020304" pitchFamily="18" charset="0"/>
              </a:rPr>
              <a:t>Huether</a:t>
            </a:r>
            <a:r>
              <a:rPr lang="en-US" dirty="0">
                <a:solidFill>
                  <a:srgbClr val="000000"/>
                </a:solidFill>
                <a:latin typeface="Times New Roman" panose="02020603050405020304" pitchFamily="18" charset="0"/>
                <a:cs typeface="Times New Roman" panose="02020603050405020304" pitchFamily="18" charset="0"/>
              </a:rPr>
              <a:t>, S., Brashers, V., &amp; Rote, N. (2019). </a:t>
            </a:r>
            <a:r>
              <a:rPr lang="en-US" i="1" dirty="0">
                <a:solidFill>
                  <a:srgbClr val="000000"/>
                </a:solidFill>
                <a:latin typeface="Times New Roman" panose="02020603050405020304" pitchFamily="18" charset="0"/>
                <a:cs typeface="Times New Roman" panose="02020603050405020304" pitchFamily="18" charset="0"/>
              </a:rPr>
              <a:t>Pathophysiology </a:t>
            </a:r>
            <a:r>
              <a:rPr lang="en-US" dirty="0">
                <a:solidFill>
                  <a:srgbClr val="000000"/>
                </a:solidFill>
                <a:latin typeface="Times New Roman" panose="02020603050405020304" pitchFamily="18" charset="0"/>
                <a:cs typeface="Times New Roman" panose="02020603050405020304" pitchFamily="18" charset="0"/>
              </a:rPr>
              <a:t>(8</a:t>
            </a:r>
            <a:r>
              <a:rPr lang="en-US" baseline="30000" dirty="0">
                <a:solidFill>
                  <a:srgbClr val="000000"/>
                </a:solidFill>
                <a:latin typeface="Times New Roman" panose="02020603050405020304" pitchFamily="18" charset="0"/>
                <a:cs typeface="Times New Roman" panose="02020603050405020304" pitchFamily="18" charset="0"/>
              </a:rPr>
              <a:t>th</a:t>
            </a:r>
            <a:r>
              <a:rPr lang="en-US" dirty="0">
                <a:solidFill>
                  <a:srgbClr val="000000"/>
                </a:solidFill>
                <a:latin typeface="Times New Roman" panose="02020603050405020304" pitchFamily="18" charset="0"/>
                <a:cs typeface="Times New Roman" panose="02020603050405020304" pitchFamily="18" charset="0"/>
              </a:rPr>
              <a:t> ed., pg. 174 &amp; 520). Salt Lake City: Elsevier. </a:t>
            </a:r>
          </a:p>
          <a:p>
            <a:pPr marL="342900" indent="-342900">
              <a:buAutoNum type="arabicPeriod"/>
            </a:pPr>
            <a:r>
              <a:rPr lang="en-US" dirty="0">
                <a:latin typeface="Times New Roman" panose="02020603050405020304" pitchFamily="18" charset="0"/>
                <a:cs typeface="Times New Roman" panose="02020603050405020304" pitchFamily="18" charset="0"/>
              </a:rPr>
              <a:t>Hanson RN, CMCN, CSA, CDP, K. (2016).</a:t>
            </a:r>
            <a:r>
              <a:rPr lang="en-US" i="1" dirty="0">
                <a:latin typeface="Times New Roman" panose="02020603050405020304" pitchFamily="18" charset="0"/>
                <a:cs typeface="Times New Roman" panose="02020603050405020304" pitchFamily="18" charset="0"/>
              </a:rPr>
              <a:t> Signs of Early Onset Alzheimer’s Disease</a:t>
            </a:r>
            <a:r>
              <a:rPr lang="en-US" dirty="0">
                <a:latin typeface="Times New Roman" panose="02020603050405020304" pitchFamily="18" charset="0"/>
                <a:cs typeface="Times New Roman" panose="02020603050405020304" pitchFamily="18" charset="0"/>
              </a:rPr>
              <a:t>. [online] Healthline. Available at: https://www.healthline.com/health/alzheimers-disease/signs-of-early-onset-alzheimers#symptoms-of-early-onset [Accessed 9 Nov. 2019].</a:t>
            </a:r>
            <a:endParaRPr lang="en-US" dirty="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r>
              <a:rPr lang="en-US" dirty="0">
                <a:solidFill>
                  <a:srgbClr val="0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National Institute on Aging. (2019). </a:t>
            </a:r>
            <a:r>
              <a:rPr lang="en-US" i="1" dirty="0">
                <a:latin typeface="Times New Roman" panose="02020603050405020304" pitchFamily="18" charset="0"/>
                <a:cs typeface="Times New Roman" panose="02020603050405020304" pitchFamily="18" charset="0"/>
              </a:rPr>
              <a:t>How Is Alzheimer's Disease Diagnosed?</a:t>
            </a:r>
            <a:r>
              <a:rPr lang="en-US" dirty="0">
                <a:latin typeface="Times New Roman" panose="02020603050405020304" pitchFamily="18" charset="0"/>
                <a:cs typeface="Times New Roman" panose="02020603050405020304" pitchFamily="18" charset="0"/>
              </a:rPr>
              <a:t>. [online] Available at: https://www.nia.nih.gov/health/how-alzheimers-disease-diagnosed [Accessed 9 Nov. 2019].</a:t>
            </a:r>
          </a:p>
          <a:p>
            <a:pPr marL="342900" indent="-342900">
              <a:buAutoNum type="arabicPeriod"/>
            </a:pPr>
            <a:r>
              <a:rPr lang="en-US" dirty="0">
                <a:latin typeface="Times New Roman" panose="02020603050405020304" pitchFamily="18" charset="0"/>
                <a:cs typeface="Times New Roman" panose="02020603050405020304" pitchFamily="18" charset="0"/>
              </a:rPr>
              <a:t> Ncbi.nlm.nih.gov. (2019). </a:t>
            </a:r>
            <a:r>
              <a:rPr lang="en-US" i="1" dirty="0">
                <a:latin typeface="Times New Roman" panose="02020603050405020304" pitchFamily="18" charset="0"/>
                <a:cs typeface="Times New Roman" panose="02020603050405020304" pitchFamily="18" charset="0"/>
              </a:rPr>
              <a:t>Non-drug interventions for Alzheimer’s disease</a:t>
            </a:r>
            <a:r>
              <a:rPr lang="en-US" dirty="0">
                <a:latin typeface="Times New Roman" panose="02020603050405020304" pitchFamily="18" charset="0"/>
                <a:cs typeface="Times New Roman" panose="02020603050405020304" pitchFamily="18" charset="0"/>
              </a:rPr>
              <a:t>. [online] Available at: https://www.ncbi.nlm.nih.gov/books/NBK279355 [Accessed 9 Nov. 2019].</a:t>
            </a:r>
          </a:p>
          <a:p>
            <a:pPr marL="342900" indent="-342900">
              <a:buAutoNum type="arabicPeriod"/>
            </a:pPr>
            <a:r>
              <a:rPr lang="en-US" dirty="0">
                <a:latin typeface="Times New Roman" panose="02020603050405020304" pitchFamily="18" charset="0"/>
                <a:cs typeface="Times New Roman" panose="02020603050405020304" pitchFamily="18" charset="0"/>
              </a:rPr>
              <a:t>Alzheimer’s Disease and Dementia. (2019). </a:t>
            </a:r>
            <a:r>
              <a:rPr lang="en-US" i="1" dirty="0">
                <a:latin typeface="Times New Roman" panose="02020603050405020304" pitchFamily="18" charset="0"/>
                <a:cs typeface="Times New Roman" panose="02020603050405020304" pitchFamily="18" charset="0"/>
              </a:rPr>
              <a:t>Medications for Memory</a:t>
            </a:r>
            <a:r>
              <a:rPr lang="en-US" dirty="0">
                <a:latin typeface="Times New Roman" panose="02020603050405020304" pitchFamily="18" charset="0"/>
                <a:cs typeface="Times New Roman" panose="02020603050405020304" pitchFamily="18" charset="0"/>
              </a:rPr>
              <a:t>. [online] Available at: https://www.alz.org/alzheimers-dementia/treatments/medications-for-memory [Accessed 31 Oct. 2019]. </a:t>
            </a:r>
          </a:p>
          <a:p>
            <a:pPr marL="342900" indent="-342900">
              <a:buAutoNum type="arabicPeriod"/>
            </a:pPr>
            <a:r>
              <a:rPr lang="en-US" dirty="0">
                <a:latin typeface="Times New Roman" panose="02020603050405020304" pitchFamily="18" charset="0"/>
                <a:cs typeface="Times New Roman" panose="02020603050405020304" pitchFamily="18" charset="0"/>
              </a:rPr>
              <a:t>Ignatavicius, D. and Workman, M. (2014). </a:t>
            </a:r>
            <a:r>
              <a:rPr lang="en-US" i="1" dirty="0">
                <a:latin typeface="Times New Roman" panose="02020603050405020304" pitchFamily="18" charset="0"/>
                <a:cs typeface="Times New Roman" panose="02020603050405020304" pitchFamily="18" charset="0"/>
              </a:rPr>
              <a:t>Medical-Surgical Nursing</a:t>
            </a:r>
            <a:r>
              <a:rPr lang="en-US" dirty="0">
                <a:latin typeface="Times New Roman" panose="02020603050405020304" pitchFamily="18" charset="0"/>
                <a:cs typeface="Times New Roman" panose="02020603050405020304" pitchFamily="18" charset="0"/>
              </a:rPr>
              <a:t>. 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edition. St. Louis: Elsevier Saunders, pg. 946-955. </a:t>
            </a:r>
          </a:p>
          <a:p>
            <a:pPr marL="342900" indent="-342900">
              <a:buAutoNum type="arabicPeriod"/>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41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906E-1B37-40AC-8A97-C66ED19A8553}"/>
              </a:ext>
            </a:extLst>
          </p:cNvPr>
          <p:cNvSpPr>
            <a:spLocks noGrp="1"/>
          </p:cNvSpPr>
          <p:nvPr>
            <p:ph type="title"/>
          </p:nvPr>
        </p:nvSpPr>
        <p:spPr>
          <a:xfrm>
            <a:off x="1295399" y="1883832"/>
            <a:ext cx="6241816" cy="873656"/>
          </a:xfrm>
        </p:spPr>
        <p:txBody>
          <a:bodyPr/>
          <a:lstStyle/>
          <a:p>
            <a:r>
              <a:rPr lang="en-US" b="1" dirty="0">
                <a:latin typeface="Times New Roman" panose="02020603050405020304" pitchFamily="18" charset="0"/>
                <a:cs typeface="Times New Roman" panose="02020603050405020304" pitchFamily="18" charset="0"/>
              </a:rPr>
              <a:t>What is Alzheimer’s Disease?</a:t>
            </a:r>
          </a:p>
        </p:txBody>
      </p:sp>
      <p:sp>
        <p:nvSpPr>
          <p:cNvPr id="4" name="Text Placeholder 3">
            <a:extLst>
              <a:ext uri="{FF2B5EF4-FFF2-40B4-BE49-F238E27FC236}">
                <a16:creationId xmlns:a16="http://schemas.microsoft.com/office/drawing/2014/main" id="{D593C2B5-C49B-4D8F-B6F4-F1FC5AEAF08F}"/>
              </a:ext>
            </a:extLst>
          </p:cNvPr>
          <p:cNvSpPr>
            <a:spLocks noGrp="1"/>
          </p:cNvSpPr>
          <p:nvPr>
            <p:ph type="body" sz="half" idx="2"/>
          </p:nvPr>
        </p:nvSpPr>
        <p:spPr>
          <a:xfrm>
            <a:off x="1295399" y="2971800"/>
            <a:ext cx="6241816" cy="2112432"/>
          </a:xfrm>
        </p:spPr>
        <p:txBody>
          <a:bodyPr/>
          <a:lstStyle/>
          <a:p>
            <a:r>
              <a:rPr lang="en-US" sz="2000" dirty="0">
                <a:latin typeface="Times New Roman" panose="02020603050405020304" pitchFamily="18" charset="0"/>
                <a:cs typeface="Times New Roman" panose="02020603050405020304" pitchFamily="18" charset="0"/>
              </a:rPr>
              <a:t>Alzheimer’s Disease is a progressive disease, that gradually destroys memory and thinking skills. Memory loss and  symptoms gradually worsen over time. In its early stages, memory loss is mild. However, with late stage Alzheimer’s Disease, individuals lose the inability to carry on a conversation and respond to their environment.</a:t>
            </a:r>
          </a:p>
          <a:p>
            <a:endParaRPr lang="en-US" dirty="0"/>
          </a:p>
        </p:txBody>
      </p:sp>
      <p:pic>
        <p:nvPicPr>
          <p:cNvPr id="5" name="Picture Placeholder 4">
            <a:extLst>
              <a:ext uri="{FF2B5EF4-FFF2-40B4-BE49-F238E27FC236}">
                <a16:creationId xmlns:a16="http://schemas.microsoft.com/office/drawing/2014/main" id="{6460E54E-45D5-4702-AD99-2FEF107D1031}"/>
              </a:ext>
            </a:extLst>
          </p:cNvPr>
          <p:cNvPicPr>
            <a:picLocks noGrp="1"/>
          </p:cNvPicPr>
          <p:nvPr>
            <p:ph type="pic" idx="1"/>
          </p:nvPr>
        </p:nvPicPr>
        <p:blipFill>
          <a:blip r:embed="rId3">
            <a:extLst>
              <a:ext uri="{837473B0-CC2E-450A-ABE3-18F120FF3D39}">
                <a1611:picAttrSrcUrl xmlns:a1611="http://schemas.microsoft.com/office/drawing/2016/11/main" r:id="rId4"/>
              </a:ext>
            </a:extLst>
          </a:blip>
          <a:srcRect/>
          <a:stretch/>
        </p:blipFill>
        <p:spPr>
          <a:xfrm>
            <a:off x="7970520" y="1386840"/>
            <a:ext cx="3520440" cy="3550355"/>
          </a:xfrm>
          <a:prstGeom prst="rect">
            <a:avLst/>
          </a:prstGeom>
        </p:spPr>
      </p:pic>
    </p:spTree>
    <p:extLst>
      <p:ext uri="{BB962C8B-B14F-4D97-AF65-F5344CB8AC3E}">
        <p14:creationId xmlns:p14="http://schemas.microsoft.com/office/powerpoint/2010/main" val="280567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69F9-72F7-4DD4-B052-193F8644D893}"/>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3811" y="3052022"/>
            <a:ext cx="3718455" cy="2396490"/>
          </a:xfrm>
          <a:prstGeom prst="rect">
            <a:avLst/>
          </a:prstGeom>
        </p:spPr>
      </p:pic>
      <p:sp>
        <p:nvSpPr>
          <p:cNvPr id="3" name="Title 2">
            <a:extLst>
              <a:ext uri="{FF2B5EF4-FFF2-40B4-BE49-F238E27FC236}">
                <a16:creationId xmlns:a16="http://schemas.microsoft.com/office/drawing/2014/main" id="{6817185F-AC22-4258-97EE-FEAC0D036F4D}"/>
              </a:ext>
            </a:extLst>
          </p:cNvPr>
          <p:cNvSpPr>
            <a:spLocks noGrp="1"/>
          </p:cNvSpPr>
          <p:nvPr>
            <p:ph type="title"/>
          </p:nvPr>
        </p:nvSpPr>
        <p:spPr>
          <a:xfrm>
            <a:off x="1293811" y="1011554"/>
            <a:ext cx="3093615" cy="1076326"/>
          </a:xfrm>
        </p:spPr>
        <p:txBody>
          <a:bodyPr>
            <a:normAutofit/>
          </a:bodyPr>
          <a:lstStyle/>
          <a:p>
            <a:pPr algn="r"/>
            <a:r>
              <a:rPr lang="en-US" sz="3200" b="1" dirty="0">
                <a:latin typeface="Times New Roman" panose="02020603050405020304" pitchFamily="18" charset="0"/>
                <a:cs typeface="Times New Roman" panose="02020603050405020304" pitchFamily="18" charset="0"/>
              </a:rPr>
              <a:t>Pathophysiology</a:t>
            </a:r>
          </a:p>
        </p:txBody>
      </p:sp>
      <p:sp>
        <p:nvSpPr>
          <p:cNvPr id="4" name="Content Placeholder 3">
            <a:extLst>
              <a:ext uri="{FF2B5EF4-FFF2-40B4-BE49-F238E27FC236}">
                <a16:creationId xmlns:a16="http://schemas.microsoft.com/office/drawing/2014/main" id="{0147FA5E-52C4-4250-8677-605B6F1A78F7}"/>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Mutation of certain genes seem to be the cause of early onset Alzheimer’s. When you eat protein, it's broken down into </a:t>
            </a:r>
            <a:r>
              <a:rPr lang="en-US" b="1" dirty="0">
                <a:latin typeface="Times New Roman" panose="02020603050405020304" pitchFamily="18" charset="0"/>
                <a:cs typeface="Times New Roman" panose="02020603050405020304" pitchFamily="18" charset="0"/>
              </a:rPr>
              <a:t>amino acids</a:t>
            </a:r>
            <a:r>
              <a:rPr lang="en-US" dirty="0">
                <a:latin typeface="Times New Roman" panose="02020603050405020304" pitchFamily="18" charset="0"/>
                <a:cs typeface="Times New Roman" panose="02020603050405020304" pitchFamily="18" charset="0"/>
              </a:rPr>
              <a:t>, which are then used to help your body with various processes such as building muscle and regulating immune function. Some of these amino acids are turned into Amyloid-B precursor protein. This protein is broken down and discarded from the brain by PSEN1 and PSEN2 genes(1). When these genes are faulty, Amyloid-B precursor protein accumulates and is deposited in the brain where it forms plaques. </a:t>
            </a:r>
          </a:p>
        </p:txBody>
      </p:sp>
      <p:sp>
        <p:nvSpPr>
          <p:cNvPr id="5" name="Text Placeholder 4">
            <a:extLst>
              <a:ext uri="{FF2B5EF4-FFF2-40B4-BE49-F238E27FC236}">
                <a16:creationId xmlns:a16="http://schemas.microsoft.com/office/drawing/2014/main" id="{7383C506-617C-470D-A932-1A04295335AC}"/>
              </a:ext>
            </a:extLst>
          </p:cNvPr>
          <p:cNvSpPr>
            <a:spLocks noGrp="1"/>
          </p:cNvSpPr>
          <p:nvPr>
            <p:ph type="body" sz="half" idx="2"/>
          </p:nvPr>
        </p:nvSpPr>
        <p:spPr>
          <a:xfrm>
            <a:off x="1293811" y="2910840"/>
            <a:ext cx="3718455" cy="2558629"/>
          </a:xfrm>
        </p:spPr>
        <p:txBody>
          <a:bodyPr/>
          <a:lstStyle/>
          <a:p>
            <a:endParaRPr lang="en-US" dirty="0"/>
          </a:p>
        </p:txBody>
      </p:sp>
    </p:spTree>
    <p:extLst>
      <p:ext uri="{BB962C8B-B14F-4D97-AF65-F5344CB8AC3E}">
        <p14:creationId xmlns:p14="http://schemas.microsoft.com/office/powerpoint/2010/main" val="244848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BFFA-6B69-455F-B514-5E3E75946DDA}"/>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Risk Factors/Contributing Factors </a:t>
            </a:r>
          </a:p>
        </p:txBody>
      </p:sp>
      <p:sp>
        <p:nvSpPr>
          <p:cNvPr id="3" name="Content Placeholder 2">
            <a:extLst>
              <a:ext uri="{FF2B5EF4-FFF2-40B4-BE49-F238E27FC236}">
                <a16:creationId xmlns:a16="http://schemas.microsoft.com/office/drawing/2014/main" id="{D1124992-8172-4F42-B09A-31A3420ECE45}"/>
              </a:ext>
            </a:extLst>
          </p:cNvPr>
          <p:cNvSpPr>
            <a:spLocks noGrp="1"/>
          </p:cNvSpPr>
          <p:nvPr>
            <p:ph idx="1"/>
          </p:nvPr>
        </p:nvSpPr>
        <p:spPr>
          <a:xfrm>
            <a:off x="1295401" y="2556932"/>
            <a:ext cx="9601196" cy="2700868"/>
          </a:xfrm>
        </p:spPr>
        <p:txBody>
          <a:bodyPr/>
          <a:lstStyle/>
          <a:p>
            <a:pPr marL="0" indent="0">
              <a:buNone/>
            </a:pPr>
            <a:r>
              <a:rPr lang="en-US" dirty="0">
                <a:latin typeface="Times New Roman" panose="02020603050405020304" pitchFamily="18" charset="0"/>
                <a:cs typeface="Times New Roman" panose="02020603050405020304" pitchFamily="18" charset="0"/>
              </a:rPr>
              <a:t>The greatest risk factor’s for Alzheimer’s disease is Age and family history. Other factors include: Diabetes, hypertension, hyperlipidemia, obesity, smoking, depression, low educational attainment, female gender, estrogen deficient at the age of menopause, physical inactivity, head trauma, and oxidative stress (2). </a:t>
            </a:r>
          </a:p>
          <a:p>
            <a:endParaRPr lang="en-US" dirty="0"/>
          </a:p>
        </p:txBody>
      </p:sp>
    </p:spTree>
    <p:extLst>
      <p:ext uri="{BB962C8B-B14F-4D97-AF65-F5344CB8AC3E}">
        <p14:creationId xmlns:p14="http://schemas.microsoft.com/office/powerpoint/2010/main" val="124764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CF7F-09A7-4F22-9E2B-0D6278B1DA84}"/>
              </a:ext>
            </a:extLst>
          </p:cNvPr>
          <p:cNvSpPr>
            <a:spLocks noGrp="1"/>
          </p:cNvSpPr>
          <p:nvPr>
            <p:ph type="title"/>
          </p:nvPr>
        </p:nvSpPr>
        <p:spPr>
          <a:xfrm>
            <a:off x="1034731" y="594360"/>
            <a:ext cx="3718455" cy="1092198"/>
          </a:xfrm>
        </p:spPr>
        <p:txBody>
          <a:bodyPr>
            <a:noAutofit/>
          </a:bodyPr>
          <a:lstStyle/>
          <a:p>
            <a:r>
              <a:rPr lang="en-US" sz="3200" b="1" dirty="0">
                <a:latin typeface="Times New Roman" panose="02020603050405020304" pitchFamily="18" charset="0"/>
                <a:cs typeface="Times New Roman" panose="02020603050405020304" pitchFamily="18" charset="0"/>
              </a:rPr>
              <a:t>Signs and Symptoms</a:t>
            </a:r>
          </a:p>
        </p:txBody>
      </p:sp>
      <p:sp>
        <p:nvSpPr>
          <p:cNvPr id="3" name="Content Placeholder 2">
            <a:extLst>
              <a:ext uri="{FF2B5EF4-FFF2-40B4-BE49-F238E27FC236}">
                <a16:creationId xmlns:a16="http://schemas.microsoft.com/office/drawing/2014/main" id="{C8F6D8CA-983F-488A-83A2-918AF9EE2ECF}"/>
              </a:ext>
            </a:extLst>
          </p:cNvPr>
          <p:cNvSpPr>
            <a:spLocks noGrp="1"/>
          </p:cNvSpPr>
          <p:nvPr>
            <p:ph idx="1"/>
          </p:nvPr>
        </p:nvSpPr>
        <p:spPr>
          <a:xfrm>
            <a:off x="5510108" y="982132"/>
            <a:ext cx="5469466" cy="4893735"/>
          </a:xfrm>
        </p:spPr>
        <p:txBody>
          <a:bodyPr>
            <a:normAutofit fontScale="47500" lnSpcReduction="20000"/>
          </a:bodyPr>
          <a:lstStyle/>
          <a:p>
            <a:r>
              <a:rPr lang="en-US" sz="4400" b="1" dirty="0">
                <a:latin typeface="Times New Roman" panose="02020603050405020304" pitchFamily="18" charset="0"/>
                <a:cs typeface="Times New Roman" panose="02020603050405020304" pitchFamily="18" charset="0"/>
              </a:rPr>
              <a:t>Depression </a:t>
            </a:r>
          </a:p>
          <a:p>
            <a:r>
              <a:rPr lang="en-US" sz="4400" b="1" dirty="0">
                <a:latin typeface="Times New Roman" panose="02020603050405020304" pitchFamily="18" charset="0"/>
                <a:cs typeface="Times New Roman" panose="02020603050405020304" pitchFamily="18" charset="0"/>
              </a:rPr>
              <a:t>Anxiety</a:t>
            </a:r>
          </a:p>
          <a:p>
            <a:r>
              <a:rPr lang="en-US" sz="4400" b="1" dirty="0">
                <a:latin typeface="Times New Roman" panose="02020603050405020304" pitchFamily="18" charset="0"/>
                <a:cs typeface="Times New Roman" panose="02020603050405020304" pitchFamily="18" charset="0"/>
              </a:rPr>
              <a:t>Fearfulness</a:t>
            </a:r>
          </a:p>
          <a:p>
            <a:r>
              <a:rPr lang="en-US" sz="4400" b="1" dirty="0">
                <a:latin typeface="Times New Roman" panose="02020603050405020304" pitchFamily="18" charset="0"/>
                <a:cs typeface="Times New Roman" panose="02020603050405020304" pitchFamily="18" charset="0"/>
              </a:rPr>
              <a:t>Increasingly forgetful about where they are, how they got there, or why they’re there.</a:t>
            </a:r>
          </a:p>
          <a:p>
            <a:r>
              <a:rPr lang="en-US" sz="4400" b="1" dirty="0">
                <a:latin typeface="Times New Roman" panose="02020603050405020304" pitchFamily="18" charset="0"/>
                <a:cs typeface="Times New Roman" panose="02020603050405020304" pitchFamily="18" charset="0"/>
              </a:rPr>
              <a:t>Difficulty finding the right words</a:t>
            </a:r>
          </a:p>
          <a:p>
            <a:r>
              <a:rPr lang="en-US" sz="4400" b="1" dirty="0">
                <a:latin typeface="Times New Roman" panose="02020603050405020304" pitchFamily="18" charset="0"/>
                <a:cs typeface="Times New Roman" panose="02020603050405020304" pitchFamily="18" charset="0"/>
              </a:rPr>
              <a:t>Misplacing items often</a:t>
            </a:r>
          </a:p>
          <a:p>
            <a:r>
              <a:rPr lang="en-US" sz="4400" b="1" dirty="0">
                <a:latin typeface="Times New Roman" panose="02020603050405020304" pitchFamily="18" charset="0"/>
                <a:cs typeface="Times New Roman" panose="02020603050405020304" pitchFamily="18" charset="0"/>
              </a:rPr>
              <a:t>Difficulty making decisions</a:t>
            </a:r>
          </a:p>
          <a:p>
            <a:r>
              <a:rPr lang="en-US" sz="4400" b="1" dirty="0">
                <a:latin typeface="Times New Roman" panose="02020603050405020304" pitchFamily="18" charset="0"/>
                <a:cs typeface="Times New Roman" panose="02020603050405020304" pitchFamily="18" charset="0"/>
              </a:rPr>
              <a:t>Withdrawing from work and social events</a:t>
            </a:r>
          </a:p>
          <a:p>
            <a:r>
              <a:rPr lang="en-US" sz="4400" b="1" dirty="0">
                <a:latin typeface="Times New Roman" panose="02020603050405020304" pitchFamily="18" charset="0"/>
                <a:cs typeface="Times New Roman" panose="02020603050405020304" pitchFamily="18" charset="0"/>
              </a:rPr>
              <a:t>You may notice that you or your loved one is increasingly irritated when something outside of a normal routine takes place.</a:t>
            </a:r>
          </a:p>
          <a:p>
            <a:endParaRPr lang="en-US" dirty="0"/>
          </a:p>
        </p:txBody>
      </p:sp>
      <p:sp>
        <p:nvSpPr>
          <p:cNvPr id="4" name="Text Placeholder 3">
            <a:extLst>
              <a:ext uri="{FF2B5EF4-FFF2-40B4-BE49-F238E27FC236}">
                <a16:creationId xmlns:a16="http://schemas.microsoft.com/office/drawing/2014/main" id="{B827C099-3509-4D31-AA90-5EB1B2C6B7DD}"/>
              </a:ext>
            </a:extLst>
          </p:cNvPr>
          <p:cNvSpPr>
            <a:spLocks noGrp="1"/>
          </p:cNvSpPr>
          <p:nvPr>
            <p:ph type="body" sz="half" idx="2"/>
          </p:nvPr>
        </p:nvSpPr>
        <p:spPr>
          <a:xfrm>
            <a:off x="1367472" y="1798320"/>
            <a:ext cx="3718455" cy="3688080"/>
          </a:xfrm>
        </p:spPr>
        <p:txBody>
          <a:bodyPr>
            <a:normAutofit/>
          </a:bodyPr>
          <a:lstStyle/>
          <a:p>
            <a:r>
              <a:rPr lang="en-US" b="1" dirty="0">
                <a:latin typeface="Times New Roman" panose="02020603050405020304" pitchFamily="18" charset="0"/>
                <a:cs typeface="Times New Roman" panose="02020603050405020304" pitchFamily="18" charset="0"/>
              </a:rPr>
              <a:t>Memory loss</a:t>
            </a:r>
          </a:p>
          <a:p>
            <a:r>
              <a:rPr lang="en-US" b="1" dirty="0">
                <a:latin typeface="Times New Roman" panose="02020603050405020304" pitchFamily="18" charset="0"/>
                <a:cs typeface="Times New Roman" panose="02020603050405020304" pitchFamily="18" charset="0"/>
              </a:rPr>
              <a:t>More forgetful than normal. </a:t>
            </a:r>
          </a:p>
          <a:p>
            <a:r>
              <a:rPr lang="en-US" b="1" dirty="0">
                <a:latin typeface="Times New Roman" panose="02020603050405020304" pitchFamily="18" charset="0"/>
                <a:cs typeface="Times New Roman" panose="02020603050405020304" pitchFamily="18" charset="0"/>
              </a:rPr>
              <a:t>Difficulty planning and solving problems</a:t>
            </a:r>
          </a:p>
          <a:p>
            <a:r>
              <a:rPr lang="en-US" b="1" dirty="0">
                <a:latin typeface="Times New Roman" panose="02020603050405020304" pitchFamily="18" charset="0"/>
                <a:cs typeface="Times New Roman" panose="02020603050405020304" pitchFamily="18" charset="0"/>
              </a:rPr>
              <a:t>Difficulty developing and following a plan of action. </a:t>
            </a:r>
          </a:p>
          <a:p>
            <a:r>
              <a:rPr lang="en-US" b="1" dirty="0">
                <a:latin typeface="Times New Roman" panose="02020603050405020304" pitchFamily="18" charset="0"/>
                <a:cs typeface="Times New Roman" panose="02020603050405020304" pitchFamily="18" charset="0"/>
              </a:rPr>
              <a:t>Difficulty completing familiar tasks</a:t>
            </a:r>
          </a:p>
          <a:p>
            <a:r>
              <a:rPr lang="en-US" b="1" dirty="0">
                <a:latin typeface="Times New Roman" panose="02020603050405020304" pitchFamily="18" charset="0"/>
                <a:cs typeface="Times New Roman" panose="02020603050405020304" pitchFamily="18" charset="0"/>
              </a:rPr>
              <a:t>     Greater problem with concentration. </a:t>
            </a:r>
          </a:p>
          <a:p>
            <a:r>
              <a:rPr lang="en-US" b="1" dirty="0">
                <a:latin typeface="Times New Roman" panose="02020603050405020304" pitchFamily="18" charset="0"/>
                <a:cs typeface="Times New Roman" panose="02020603050405020304" pitchFamily="18" charset="0"/>
              </a:rPr>
              <a:t>Difficulty determining time and place</a:t>
            </a:r>
          </a:p>
          <a:p>
            <a:r>
              <a:rPr lang="en-US" b="1" dirty="0">
                <a:latin typeface="Times New Roman" panose="02020603050405020304" pitchFamily="18" charset="0"/>
                <a:cs typeface="Times New Roman" panose="02020603050405020304" pitchFamily="18" charset="0"/>
              </a:rPr>
              <a:t>Vision Loss (3)</a:t>
            </a:r>
          </a:p>
          <a:p>
            <a:endParaRPr lang="en-US" b="1" dirty="0"/>
          </a:p>
          <a:p>
            <a:endParaRPr lang="en-US" dirty="0"/>
          </a:p>
        </p:txBody>
      </p:sp>
    </p:spTree>
    <p:extLst>
      <p:ext uri="{BB962C8B-B14F-4D97-AF65-F5344CB8AC3E}">
        <p14:creationId xmlns:p14="http://schemas.microsoft.com/office/powerpoint/2010/main" val="342521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E292-AE97-463A-84CA-25F301B72D41}"/>
              </a:ext>
            </a:extLst>
          </p:cNvPr>
          <p:cNvSpPr>
            <a:spLocks noGrp="1"/>
          </p:cNvSpPr>
          <p:nvPr>
            <p:ph type="title"/>
          </p:nvPr>
        </p:nvSpPr>
        <p:spPr>
          <a:xfrm>
            <a:off x="1293811" y="982131"/>
            <a:ext cx="3718455" cy="953349"/>
          </a:xfrm>
        </p:spPr>
        <p:txBody>
          <a:bodyPr/>
          <a:lstStyle/>
          <a:p>
            <a:r>
              <a:rPr lang="en-US" b="1" dirty="0">
                <a:latin typeface="Times New Roman" panose="02020603050405020304" pitchFamily="18" charset="0"/>
                <a:cs typeface="Times New Roman" panose="02020603050405020304" pitchFamily="18" charset="0"/>
              </a:rPr>
              <a:t>Diagnosing Alzheimer’s Disease</a:t>
            </a:r>
          </a:p>
        </p:txBody>
      </p:sp>
      <p:sp>
        <p:nvSpPr>
          <p:cNvPr id="4" name="Text Placeholder 3">
            <a:extLst>
              <a:ext uri="{FF2B5EF4-FFF2-40B4-BE49-F238E27FC236}">
                <a16:creationId xmlns:a16="http://schemas.microsoft.com/office/drawing/2014/main" id="{4EEEC23E-5919-4BCD-AE82-FE1979E3B03A}"/>
              </a:ext>
            </a:extLst>
          </p:cNvPr>
          <p:cNvSpPr>
            <a:spLocks noGrp="1"/>
          </p:cNvSpPr>
          <p:nvPr>
            <p:ph type="body" sz="half" idx="2"/>
          </p:nvPr>
        </p:nvSpPr>
        <p:spPr>
          <a:xfrm>
            <a:off x="1170197" y="2377440"/>
            <a:ext cx="3842069" cy="3092029"/>
          </a:xfrm>
        </p:spPr>
        <p:txBody>
          <a:bodyPr/>
          <a:lstStyle/>
          <a:p>
            <a:endParaRPr lang="en-US" dirty="0"/>
          </a:p>
        </p:txBody>
      </p:sp>
      <p:pic>
        <p:nvPicPr>
          <p:cNvPr id="7" name="Content Placeholder 5">
            <a:extLst>
              <a:ext uri="{FF2B5EF4-FFF2-40B4-BE49-F238E27FC236}">
                <a16:creationId xmlns:a16="http://schemas.microsoft.com/office/drawing/2014/main" id="{D771DE11-49DF-4FB5-AAC2-5CF0BE48E597}"/>
              </a:ext>
            </a:extLst>
          </p:cNvPr>
          <p:cNvPicPr>
            <a:picLocks noGrp="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6321" y="2377440"/>
            <a:ext cx="4099560" cy="3200400"/>
          </a:xfrm>
          <a:prstGeom prst="rect">
            <a:avLst/>
          </a:prstGeom>
        </p:spPr>
      </p:pic>
      <p:sp>
        <p:nvSpPr>
          <p:cNvPr id="9" name="Content Placeholder 8">
            <a:extLst>
              <a:ext uri="{FF2B5EF4-FFF2-40B4-BE49-F238E27FC236}">
                <a16:creationId xmlns:a16="http://schemas.microsoft.com/office/drawing/2014/main" id="{476CB7FF-1796-4E60-87A5-26206C7778E2}"/>
              </a:ext>
            </a:extLst>
          </p:cNvPr>
          <p:cNvSpPr>
            <a:spLocks noGrp="1"/>
          </p:cNvSpPr>
          <p:nvPr>
            <p:ph idx="1"/>
          </p:nvPr>
        </p:nvSpPr>
        <p:spPr>
          <a:xfrm>
            <a:off x="5269757" y="731521"/>
            <a:ext cx="5618377" cy="5144346"/>
          </a:xfrm>
        </p:spPr>
        <p:txBody>
          <a:bodyPr>
            <a:normAutofit fontScale="85000" lnSpcReduction="20000"/>
          </a:bodyPr>
          <a:lstStyle/>
          <a:p>
            <a:pPr marL="0" indent="0" algn="ctr">
              <a:buNone/>
            </a:pPr>
            <a:r>
              <a:rPr lang="en-US" dirty="0"/>
              <a:t>   </a:t>
            </a:r>
          </a:p>
          <a:p>
            <a:pPr marL="0" indent="0" algn="ctr">
              <a:buNone/>
            </a:pPr>
            <a:r>
              <a:rPr lang="en-US" dirty="0"/>
              <a:t>To diagnose Alzheimer’s, doctors may:</a:t>
            </a:r>
          </a:p>
          <a:p>
            <a:pPr marL="0" indent="0" algn="ctr">
              <a:buNone/>
            </a:pPr>
            <a:endParaRPr lang="en-US" dirty="0"/>
          </a:p>
          <a:p>
            <a:r>
              <a:rPr lang="en-US" dirty="0"/>
              <a:t>Ask the person and a family member or friend questions about overall health, use of prescription and over-the-counter medicines, diet, past medical problems, ability to carry out daily activities, and </a:t>
            </a:r>
            <a:r>
              <a:rPr lang="en-US" dirty="0">
                <a:solidFill>
                  <a:schemeClr val="tx1"/>
                </a:solidFill>
              </a:rPr>
              <a:t>changes in behavior and personality. </a:t>
            </a:r>
          </a:p>
          <a:p>
            <a:r>
              <a:rPr lang="en-US" dirty="0"/>
              <a:t>Conduct tests of memory, problem solving, attention, counting, and language</a:t>
            </a:r>
          </a:p>
          <a:p>
            <a:r>
              <a:rPr lang="en-US" dirty="0"/>
              <a:t>Carry out standard medical tests, such as blood and urine tests, to identify other possible causes of the problem</a:t>
            </a:r>
          </a:p>
          <a:p>
            <a:r>
              <a:rPr lang="en-US" dirty="0"/>
              <a:t>Perform brain scans, such as CT, MRI, and PET scans to rule out other possible causes for </a:t>
            </a:r>
            <a:r>
              <a:rPr lang="en-US" dirty="0">
                <a:solidFill>
                  <a:schemeClr val="tx1"/>
                </a:solidFill>
              </a:rPr>
              <a:t>symptoms </a:t>
            </a:r>
            <a:r>
              <a:rPr lang="en-US" dirty="0"/>
              <a:t>(4).</a:t>
            </a:r>
          </a:p>
          <a:p>
            <a:endParaRPr lang="en-US" dirty="0"/>
          </a:p>
        </p:txBody>
      </p:sp>
    </p:spTree>
    <p:extLst>
      <p:ext uri="{BB962C8B-B14F-4D97-AF65-F5344CB8AC3E}">
        <p14:creationId xmlns:p14="http://schemas.microsoft.com/office/powerpoint/2010/main" val="172943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1059-0BBC-40E3-ABF9-D8DC6D6082E1}"/>
              </a:ext>
            </a:extLst>
          </p:cNvPr>
          <p:cNvSpPr>
            <a:spLocks noGrp="1"/>
          </p:cNvSpPr>
          <p:nvPr>
            <p:ph type="title"/>
          </p:nvPr>
        </p:nvSpPr>
        <p:spPr>
          <a:xfrm>
            <a:off x="1293811" y="1388534"/>
            <a:ext cx="3718455" cy="882226"/>
          </a:xfrm>
        </p:spPr>
        <p:txBody>
          <a:bodyPr>
            <a:normAutofit/>
          </a:bodyPr>
          <a:lstStyle/>
          <a:p>
            <a:r>
              <a:rPr lang="en-US" b="1" dirty="0">
                <a:latin typeface="Times New Roman" panose="02020603050405020304" pitchFamily="18" charset="0"/>
                <a:cs typeface="Times New Roman" panose="02020603050405020304" pitchFamily="18" charset="0"/>
              </a:rPr>
              <a:t>Treatment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Medical and Non-Medical</a:t>
            </a:r>
          </a:p>
        </p:txBody>
      </p:sp>
      <p:sp>
        <p:nvSpPr>
          <p:cNvPr id="3" name="Content Placeholder 2">
            <a:extLst>
              <a:ext uri="{FF2B5EF4-FFF2-40B4-BE49-F238E27FC236}">
                <a16:creationId xmlns:a16="http://schemas.microsoft.com/office/drawing/2014/main" id="{B87DB499-1ACE-4786-94B7-DB12FC63618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Non-drug interventions for Alzheimer’s disease include things like memory training, mental and social stimulation, and physical exercise programs (5). </a:t>
            </a:r>
          </a:p>
          <a:p>
            <a:r>
              <a:rPr lang="en-US" dirty="0">
                <a:latin typeface="Times New Roman" panose="02020603050405020304" pitchFamily="18" charset="0"/>
                <a:cs typeface="Times New Roman" panose="02020603050405020304" pitchFamily="18" charset="0"/>
              </a:rPr>
              <a:t>Prescription drugs used are classified as Cholinesterase inhibitors, which includes: Aricept, </a:t>
            </a:r>
            <a:r>
              <a:rPr lang="en-US" dirty="0" err="1">
                <a:latin typeface="Times New Roman" panose="02020603050405020304" pitchFamily="18" charset="0"/>
                <a:cs typeface="Times New Roman" panose="02020603050405020304" pitchFamily="18" charset="0"/>
              </a:rPr>
              <a:t>Razadyne</a:t>
            </a:r>
            <a:r>
              <a:rPr lang="en-US" dirty="0">
                <a:latin typeface="Times New Roman" panose="02020603050405020304" pitchFamily="18" charset="0"/>
                <a:cs typeface="Times New Roman" panose="02020603050405020304" pitchFamily="18" charset="0"/>
              </a:rPr>
              <a:t>, Exelon, Namenda and </a:t>
            </a:r>
            <a:r>
              <a:rPr lang="en-US" dirty="0" err="1">
                <a:latin typeface="Times New Roman" panose="02020603050405020304" pitchFamily="18" charset="0"/>
                <a:cs typeface="Times New Roman" panose="02020603050405020304" pitchFamily="18" charset="0"/>
              </a:rPr>
              <a:t>Namzaric</a:t>
            </a:r>
            <a:r>
              <a:rPr lang="en-US" dirty="0">
                <a:latin typeface="Times New Roman" panose="02020603050405020304" pitchFamily="18" charset="0"/>
                <a:cs typeface="Times New Roman" panose="02020603050405020304" pitchFamily="18" charset="0"/>
              </a:rPr>
              <a:t>. Complementary treatments include: Omega 3 fatty acids, </a:t>
            </a:r>
            <a:r>
              <a:rPr lang="en-US" dirty="0" err="1">
                <a:latin typeface="Times New Roman" panose="02020603050405020304" pitchFamily="18" charset="0"/>
                <a:cs typeface="Times New Roman" panose="02020603050405020304" pitchFamily="18" charset="0"/>
              </a:rPr>
              <a:t>Ginko</a:t>
            </a:r>
            <a:r>
              <a:rPr lang="en-US" dirty="0">
                <a:latin typeface="Times New Roman" panose="02020603050405020304" pitchFamily="18" charset="0"/>
                <a:cs typeface="Times New Roman" panose="02020603050405020304" pitchFamily="18" charset="0"/>
              </a:rPr>
              <a:t> Biloba, Coral Calcium, and Coenzyme Q10 (6)</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93933B2-FF95-438D-AB9B-7C7C4B2E4C04}"/>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C76F7EDE-C992-4895-8B3C-FC705034A6D2}"/>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3811" y="3031064"/>
            <a:ext cx="3718455" cy="2438402"/>
          </a:xfrm>
          <a:prstGeom prst="rect">
            <a:avLst/>
          </a:prstGeom>
        </p:spPr>
      </p:pic>
    </p:spTree>
    <p:extLst>
      <p:ext uri="{BB962C8B-B14F-4D97-AF65-F5344CB8AC3E}">
        <p14:creationId xmlns:p14="http://schemas.microsoft.com/office/powerpoint/2010/main" val="203056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435B-D442-4C6A-81CC-92D42E5E8820}"/>
              </a:ext>
            </a:extLst>
          </p:cNvPr>
          <p:cNvSpPr>
            <a:spLocks noGrp="1"/>
          </p:cNvSpPr>
          <p:nvPr>
            <p:ph type="title"/>
          </p:nvPr>
        </p:nvSpPr>
        <p:spPr>
          <a:xfrm>
            <a:off x="1293811" y="982131"/>
            <a:ext cx="3718455" cy="800949"/>
          </a:xfrm>
        </p:spPr>
        <p:txBody>
          <a:bodyPr>
            <a:normAutofit fontScale="90000"/>
          </a:bodyPr>
          <a:lstStyle/>
          <a:p>
            <a:r>
              <a:rPr lang="en-US" sz="2800" b="1" dirty="0">
                <a:latin typeface="Times New Roman" panose="02020603050405020304" pitchFamily="18" charset="0"/>
                <a:cs typeface="Times New Roman" panose="02020603050405020304" pitchFamily="18" charset="0"/>
              </a:rPr>
              <a:t>Risk associated with Non-Compliance</a:t>
            </a:r>
          </a:p>
        </p:txBody>
      </p:sp>
      <p:sp>
        <p:nvSpPr>
          <p:cNvPr id="3" name="Content Placeholder 2">
            <a:extLst>
              <a:ext uri="{FF2B5EF4-FFF2-40B4-BE49-F238E27FC236}">
                <a16:creationId xmlns:a16="http://schemas.microsoft.com/office/drawing/2014/main" id="{248A4BDD-D3CF-4671-AE47-601A28EA75F1}"/>
              </a:ext>
            </a:extLst>
          </p:cNvPr>
          <p:cNvSpPr>
            <a:spLocks noGrp="1"/>
          </p:cNvSpPr>
          <p:nvPr>
            <p:ph idx="1"/>
          </p:nvPr>
        </p:nvSpPr>
        <p:spPr/>
        <p:txBody>
          <a:bodyPr/>
          <a:lstStyle/>
          <a:p>
            <a:r>
              <a:rPr lang="en-US" dirty="0"/>
              <a:t>There are many risks associated with medication non-compliance to a person with Alzheimer’s disease. Symptoms can worsen and the disease can progress quickly. Medications for Alzheimer’s are designed to slow the progression of the disease. </a:t>
            </a:r>
          </a:p>
        </p:txBody>
      </p:sp>
      <p:sp>
        <p:nvSpPr>
          <p:cNvPr id="4" name="Text Placeholder 3">
            <a:extLst>
              <a:ext uri="{FF2B5EF4-FFF2-40B4-BE49-F238E27FC236}">
                <a16:creationId xmlns:a16="http://schemas.microsoft.com/office/drawing/2014/main" id="{C1861BD8-D92B-458D-BE9B-F1DD233DC248}"/>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F3596135-1619-46AF-AE0A-3F402EEBAB66}"/>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3866" y="2377440"/>
            <a:ext cx="3718455" cy="3291840"/>
          </a:xfrm>
          <a:prstGeom prst="rect">
            <a:avLst/>
          </a:prstGeom>
        </p:spPr>
      </p:pic>
    </p:spTree>
    <p:extLst>
      <p:ext uri="{BB962C8B-B14F-4D97-AF65-F5344CB8AC3E}">
        <p14:creationId xmlns:p14="http://schemas.microsoft.com/office/powerpoint/2010/main" val="355575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3DFA-C5A1-439F-9BD5-0EC9A7C3D8B3}"/>
              </a:ext>
            </a:extLst>
          </p:cNvPr>
          <p:cNvSpPr>
            <a:spLocks noGrp="1"/>
          </p:cNvSpPr>
          <p:nvPr>
            <p:ph type="title"/>
          </p:nvPr>
        </p:nvSpPr>
        <p:spPr>
          <a:xfrm>
            <a:off x="1295402" y="982133"/>
            <a:ext cx="9601196" cy="800948"/>
          </a:xfrm>
        </p:spPr>
        <p:txBody>
          <a:bodyPr>
            <a:normAutofit/>
          </a:bodyPr>
          <a:lstStyle/>
          <a:p>
            <a:r>
              <a:rPr lang="en-US" sz="3600" dirty="0">
                <a:latin typeface="Times New Roman" panose="02020603050405020304" pitchFamily="18" charset="0"/>
                <a:cs typeface="Times New Roman" panose="02020603050405020304" pitchFamily="18" charset="0"/>
              </a:rPr>
              <a:t>Short term and Long term Complications</a:t>
            </a:r>
          </a:p>
        </p:txBody>
      </p:sp>
      <p:sp>
        <p:nvSpPr>
          <p:cNvPr id="3" name="Content Placeholder 2">
            <a:extLst>
              <a:ext uri="{FF2B5EF4-FFF2-40B4-BE49-F238E27FC236}">
                <a16:creationId xmlns:a16="http://schemas.microsoft.com/office/drawing/2014/main" id="{B8BFBCC7-839C-40FE-A156-C3060EE5F08F}"/>
              </a:ext>
            </a:extLst>
          </p:cNvPr>
          <p:cNvSpPr>
            <a:spLocks noGrp="1"/>
          </p:cNvSpPr>
          <p:nvPr>
            <p:ph idx="1"/>
          </p:nvPr>
        </p:nvSpPr>
        <p:spPr>
          <a:xfrm>
            <a:off x="1295401" y="2499360"/>
            <a:ext cx="9601196" cy="3535680"/>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In the fist stages of Alzheimer’s, the individual is independent, social and active. However, he/she may have trouble remembering names, misplaces personal items, has a loss of social interaction, and a decreased sense of smell. </a:t>
            </a:r>
          </a:p>
          <a:p>
            <a:r>
              <a:rPr lang="en-US" sz="9600" dirty="0">
                <a:latin typeface="Times New Roman" panose="02020603050405020304" pitchFamily="18" charset="0"/>
                <a:cs typeface="Times New Roman" panose="02020603050405020304" pitchFamily="18" charset="0"/>
              </a:rPr>
              <a:t>In the moderate stages, the individual has noted cognitive impairment, will be disoriented to time, place and event, depressed and agitated, increasingly dependent with  activities of daily living, incontinent, trouble sleeping and begins to wander. </a:t>
            </a:r>
          </a:p>
          <a:p>
            <a:r>
              <a:rPr lang="en-US" sz="9600" dirty="0">
                <a:latin typeface="Times New Roman" panose="02020603050405020304" pitchFamily="18" charset="0"/>
                <a:cs typeface="Times New Roman" panose="02020603050405020304" pitchFamily="18" charset="0"/>
              </a:rPr>
              <a:t>In the late stages, the individual becomes completely dependent and needs a caregiver because they are bedridden, motor and verbal skills are lost. The body begins to waste from loss of muscle tone and nutrition (7). </a:t>
            </a:r>
          </a:p>
          <a:p>
            <a:endParaRPr lang="en-US" sz="80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a:t>
            </a:r>
          </a:p>
        </p:txBody>
      </p:sp>
    </p:spTree>
    <p:extLst>
      <p:ext uri="{BB962C8B-B14F-4D97-AF65-F5344CB8AC3E}">
        <p14:creationId xmlns:p14="http://schemas.microsoft.com/office/powerpoint/2010/main" val="32661806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159</TotalTime>
  <Words>554</Words>
  <Application>Microsoft Office PowerPoint</Application>
  <PresentationFormat>Widescreen</PresentationFormat>
  <Paragraphs>65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Garamond</vt:lpstr>
      <vt:lpstr>Open Sans</vt:lpstr>
      <vt:lpstr>Times New Roman</vt:lpstr>
      <vt:lpstr>Organic</vt:lpstr>
      <vt:lpstr>Alzheimer’s Disease</vt:lpstr>
      <vt:lpstr>What is Alzheimer’s Disease?</vt:lpstr>
      <vt:lpstr>Pathophysiology</vt:lpstr>
      <vt:lpstr>Risk Factors/Contributing Factors </vt:lpstr>
      <vt:lpstr>Signs and Symptoms</vt:lpstr>
      <vt:lpstr>Diagnosing Alzheimer’s Disease</vt:lpstr>
      <vt:lpstr>Treatment Medical and Non-Medical</vt:lpstr>
      <vt:lpstr>Risk associated with Non-Compliance</vt:lpstr>
      <vt:lpstr>Short term and Long term Complications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dc:title>
  <dc:creator>Karen Dean</dc:creator>
  <cp:lastModifiedBy>Karen Dean</cp:lastModifiedBy>
  <cp:revision>14</cp:revision>
  <dcterms:created xsi:type="dcterms:W3CDTF">2019-11-09T21:57:56Z</dcterms:created>
  <dcterms:modified xsi:type="dcterms:W3CDTF">2019-11-10T00:37:27Z</dcterms:modified>
</cp:coreProperties>
</file>